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65" r:id="rId3"/>
    <p:sldId id="264" r:id="rId4"/>
    <p:sldId id="258" r:id="rId5"/>
    <p:sldId id="268" r:id="rId6"/>
    <p:sldId id="260" r:id="rId7"/>
    <p:sldId id="270" r:id="rId8"/>
    <p:sldId id="269" r:id="rId9"/>
    <p:sldId id="267" r:id="rId10"/>
    <p:sldId id="257" r:id="rId11"/>
    <p:sldId id="262" r:id="rId12"/>
    <p:sldId id="263" r:id="rId13"/>
    <p:sldId id="259" r:id="rId14"/>
    <p:sldId id="266" r:id="rId15"/>
    <p:sldId id="261" r:id="rId16"/>
  </p:sldIdLst>
  <p:sldSz cx="6858000" cy="9144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724B9D-2585-489D-8F2D-DCDC763069FE}">
          <p14:sldIdLst>
            <p14:sldId id="256"/>
            <p14:sldId id="265"/>
            <p14:sldId id="264"/>
            <p14:sldId id="258"/>
            <p14:sldId id="268"/>
            <p14:sldId id="260"/>
            <p14:sldId id="270"/>
            <p14:sldId id="269"/>
            <p14:sldId id="267"/>
          </p14:sldIdLst>
        </p14:section>
        <p14:section name="farm" id="{24D24D36-3349-4F91-8F86-E5EECE96849D}">
          <p14:sldIdLst>
            <p14:sldId id="257"/>
            <p14:sldId id="262"/>
            <p14:sldId id="263"/>
            <p14:sldId id="259"/>
            <p14:sldId id="26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A8F"/>
    <a:srgbClr val="C61919"/>
    <a:srgbClr val="FFFFFF"/>
    <a:srgbClr val="FCE5E7"/>
    <a:srgbClr val="365A83"/>
    <a:srgbClr val="535451"/>
    <a:srgbClr val="E63946"/>
    <a:srgbClr val="7F1119"/>
    <a:srgbClr val="CBB0B2"/>
    <a:srgbClr val="457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00" d="100"/>
          <a:sy n="200" d="100"/>
        </p:scale>
        <p:origin x="-2024" y="-6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99C71-00C9-40C8-8106-0452D7E2CB3D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03638" y="857250"/>
            <a:ext cx="17367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C350C-DCDE-40E3-9643-3E97330CBA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3397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C350C-DCDE-40E3-9643-3E97330CBAF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35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199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486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10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17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85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24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50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9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498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539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01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DD353E-3238-46AF-BF6A-481106EABA78}" type="datetimeFigureOut">
              <a:rPr lang="en-CA" smtClean="0"/>
              <a:t>2025-04-16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90A04F-06D2-4707-A5E6-740A869953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504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>
            <a:extLst>
              <a:ext uri="{FF2B5EF4-FFF2-40B4-BE49-F238E27FC236}">
                <a16:creationId xmlns:a16="http://schemas.microsoft.com/office/drawing/2014/main" id="{F2A8593E-9D61-A466-111B-2C0381BFFC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93" t="28956"/>
          <a:stretch/>
        </p:blipFill>
        <p:spPr>
          <a:xfrm>
            <a:off x="4318797" y="5579136"/>
            <a:ext cx="2387448" cy="12498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39E01F02-AE77-3A03-764D-DF8420E85C1F}"/>
              </a:ext>
            </a:extLst>
          </p:cNvPr>
          <p:cNvSpPr/>
          <p:nvPr/>
        </p:nvSpPr>
        <p:spPr>
          <a:xfrm>
            <a:off x="4347493" y="7815731"/>
            <a:ext cx="2324995" cy="1128010"/>
          </a:xfrm>
          <a:custGeom>
            <a:avLst/>
            <a:gdLst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15000 w 5778500"/>
              <a:gd name="connsiteY6" fmla="*/ 927462 h 959212"/>
              <a:gd name="connsiteX7" fmla="*/ 5715000 w 5778500"/>
              <a:gd name="connsiteY7" fmla="*/ 927462 h 959212"/>
              <a:gd name="connsiteX8" fmla="*/ 5778500 w 5778500"/>
              <a:gd name="connsiteY8" fmla="*/ 959212 h 959212"/>
              <a:gd name="connsiteX0" fmla="*/ 0 w 5729914"/>
              <a:gd name="connsiteY0" fmla="*/ 933812 h 935625"/>
              <a:gd name="connsiteX1" fmla="*/ 736600 w 5729914"/>
              <a:gd name="connsiteY1" fmla="*/ 57512 h 935625"/>
              <a:gd name="connsiteX2" fmla="*/ 1568450 w 5729914"/>
              <a:gd name="connsiteY2" fmla="*/ 165462 h 935625"/>
              <a:gd name="connsiteX3" fmla="*/ 2501900 w 5729914"/>
              <a:gd name="connsiteY3" fmla="*/ 825862 h 935625"/>
              <a:gd name="connsiteX4" fmla="*/ 3968750 w 5729914"/>
              <a:gd name="connsiteY4" fmla="*/ 768712 h 935625"/>
              <a:gd name="connsiteX5" fmla="*/ 5060950 w 5729914"/>
              <a:gd name="connsiteY5" fmla="*/ 248012 h 935625"/>
              <a:gd name="connsiteX6" fmla="*/ 5715000 w 5729914"/>
              <a:gd name="connsiteY6" fmla="*/ 927462 h 935625"/>
              <a:gd name="connsiteX7" fmla="*/ 5715000 w 5729914"/>
              <a:gd name="connsiteY7" fmla="*/ 927462 h 935625"/>
              <a:gd name="connsiteX8" fmla="*/ 5729914 w 5729914"/>
              <a:gd name="connsiteY8" fmla="*/ 935625 h 935625"/>
              <a:gd name="connsiteX0" fmla="*/ 0 w 5833564"/>
              <a:gd name="connsiteY0" fmla="*/ 933812 h 933812"/>
              <a:gd name="connsiteX1" fmla="*/ 736600 w 5833564"/>
              <a:gd name="connsiteY1" fmla="*/ 57512 h 933812"/>
              <a:gd name="connsiteX2" fmla="*/ 1568450 w 5833564"/>
              <a:gd name="connsiteY2" fmla="*/ 165462 h 933812"/>
              <a:gd name="connsiteX3" fmla="*/ 2501900 w 5833564"/>
              <a:gd name="connsiteY3" fmla="*/ 825862 h 933812"/>
              <a:gd name="connsiteX4" fmla="*/ 3968750 w 5833564"/>
              <a:gd name="connsiteY4" fmla="*/ 768712 h 933812"/>
              <a:gd name="connsiteX5" fmla="*/ 5060950 w 5833564"/>
              <a:gd name="connsiteY5" fmla="*/ 248012 h 933812"/>
              <a:gd name="connsiteX6" fmla="*/ 5715000 w 5833564"/>
              <a:gd name="connsiteY6" fmla="*/ 927462 h 933812"/>
              <a:gd name="connsiteX7" fmla="*/ 5715000 w 5833564"/>
              <a:gd name="connsiteY7" fmla="*/ 927462 h 933812"/>
              <a:gd name="connsiteX8" fmla="*/ 5833564 w 5833564"/>
              <a:gd name="connsiteY8" fmla="*/ 807206 h 933812"/>
              <a:gd name="connsiteX0" fmla="*/ 0 w 5784978"/>
              <a:gd name="connsiteY0" fmla="*/ 933812 h 946109"/>
              <a:gd name="connsiteX1" fmla="*/ 736600 w 5784978"/>
              <a:gd name="connsiteY1" fmla="*/ 57512 h 946109"/>
              <a:gd name="connsiteX2" fmla="*/ 1568450 w 5784978"/>
              <a:gd name="connsiteY2" fmla="*/ 165462 h 946109"/>
              <a:gd name="connsiteX3" fmla="*/ 2501900 w 5784978"/>
              <a:gd name="connsiteY3" fmla="*/ 825862 h 946109"/>
              <a:gd name="connsiteX4" fmla="*/ 3968750 w 5784978"/>
              <a:gd name="connsiteY4" fmla="*/ 768712 h 946109"/>
              <a:gd name="connsiteX5" fmla="*/ 5060950 w 5784978"/>
              <a:gd name="connsiteY5" fmla="*/ 248012 h 946109"/>
              <a:gd name="connsiteX6" fmla="*/ 5715000 w 5784978"/>
              <a:gd name="connsiteY6" fmla="*/ 927462 h 946109"/>
              <a:gd name="connsiteX7" fmla="*/ 5715000 w 5784978"/>
              <a:gd name="connsiteY7" fmla="*/ 927462 h 946109"/>
              <a:gd name="connsiteX8" fmla="*/ 5784978 w 5784978"/>
              <a:gd name="connsiteY8" fmla="*/ 946109 h 946109"/>
              <a:gd name="connsiteX0" fmla="*/ 0 w 5784978"/>
              <a:gd name="connsiteY0" fmla="*/ 933812 h 946109"/>
              <a:gd name="connsiteX1" fmla="*/ 736600 w 5784978"/>
              <a:gd name="connsiteY1" fmla="*/ 57512 h 946109"/>
              <a:gd name="connsiteX2" fmla="*/ 1568450 w 5784978"/>
              <a:gd name="connsiteY2" fmla="*/ 165462 h 946109"/>
              <a:gd name="connsiteX3" fmla="*/ 2501900 w 5784978"/>
              <a:gd name="connsiteY3" fmla="*/ 825862 h 946109"/>
              <a:gd name="connsiteX4" fmla="*/ 3968750 w 5784978"/>
              <a:gd name="connsiteY4" fmla="*/ 768712 h 946109"/>
              <a:gd name="connsiteX5" fmla="*/ 5060950 w 5784978"/>
              <a:gd name="connsiteY5" fmla="*/ 248012 h 946109"/>
              <a:gd name="connsiteX6" fmla="*/ 5715000 w 5784978"/>
              <a:gd name="connsiteY6" fmla="*/ 927462 h 946109"/>
              <a:gd name="connsiteX7" fmla="*/ 5784978 w 5784978"/>
              <a:gd name="connsiteY7" fmla="*/ 946109 h 946109"/>
              <a:gd name="connsiteX0" fmla="*/ 0 w 5784978"/>
              <a:gd name="connsiteY0" fmla="*/ 933812 h 946109"/>
              <a:gd name="connsiteX1" fmla="*/ 736600 w 5784978"/>
              <a:gd name="connsiteY1" fmla="*/ 57512 h 946109"/>
              <a:gd name="connsiteX2" fmla="*/ 1568450 w 5784978"/>
              <a:gd name="connsiteY2" fmla="*/ 165462 h 946109"/>
              <a:gd name="connsiteX3" fmla="*/ 2501900 w 5784978"/>
              <a:gd name="connsiteY3" fmla="*/ 825862 h 946109"/>
              <a:gd name="connsiteX4" fmla="*/ 3968750 w 5784978"/>
              <a:gd name="connsiteY4" fmla="*/ 768712 h 946109"/>
              <a:gd name="connsiteX5" fmla="*/ 5060950 w 5784978"/>
              <a:gd name="connsiteY5" fmla="*/ 248012 h 946109"/>
              <a:gd name="connsiteX6" fmla="*/ 5784978 w 5784978"/>
              <a:gd name="connsiteY6" fmla="*/ 946109 h 946109"/>
              <a:gd name="connsiteX0" fmla="*/ 0 w 5796315"/>
              <a:gd name="connsiteY0" fmla="*/ 940849 h 946593"/>
              <a:gd name="connsiteX1" fmla="*/ 747937 w 5796315"/>
              <a:gd name="connsiteY1" fmla="*/ 57996 h 946593"/>
              <a:gd name="connsiteX2" fmla="*/ 1579787 w 5796315"/>
              <a:gd name="connsiteY2" fmla="*/ 165946 h 946593"/>
              <a:gd name="connsiteX3" fmla="*/ 2513237 w 5796315"/>
              <a:gd name="connsiteY3" fmla="*/ 826346 h 946593"/>
              <a:gd name="connsiteX4" fmla="*/ 3980087 w 5796315"/>
              <a:gd name="connsiteY4" fmla="*/ 769196 h 946593"/>
              <a:gd name="connsiteX5" fmla="*/ 5072287 w 5796315"/>
              <a:gd name="connsiteY5" fmla="*/ 248496 h 946593"/>
              <a:gd name="connsiteX6" fmla="*/ 5796315 w 5796315"/>
              <a:gd name="connsiteY6" fmla="*/ 946593 h 946593"/>
              <a:gd name="connsiteX0" fmla="*/ 0 w 5794696"/>
              <a:gd name="connsiteY0" fmla="*/ 945071 h 946884"/>
              <a:gd name="connsiteX1" fmla="*/ 746318 w 5794696"/>
              <a:gd name="connsiteY1" fmla="*/ 58287 h 946884"/>
              <a:gd name="connsiteX2" fmla="*/ 1578168 w 5794696"/>
              <a:gd name="connsiteY2" fmla="*/ 166237 h 946884"/>
              <a:gd name="connsiteX3" fmla="*/ 2511618 w 5794696"/>
              <a:gd name="connsiteY3" fmla="*/ 826637 h 946884"/>
              <a:gd name="connsiteX4" fmla="*/ 3978468 w 5794696"/>
              <a:gd name="connsiteY4" fmla="*/ 769487 h 946884"/>
              <a:gd name="connsiteX5" fmla="*/ 5070668 w 5794696"/>
              <a:gd name="connsiteY5" fmla="*/ 248787 h 946884"/>
              <a:gd name="connsiteX6" fmla="*/ 5794696 w 5794696"/>
              <a:gd name="connsiteY6" fmla="*/ 946884 h 94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4696" h="946884">
                <a:moveTo>
                  <a:pt x="0" y="945071"/>
                </a:moveTo>
                <a:cubicBezTo>
                  <a:pt x="237596" y="570950"/>
                  <a:pt x="483290" y="188093"/>
                  <a:pt x="746318" y="58287"/>
                </a:cubicBezTo>
                <a:cubicBezTo>
                  <a:pt x="1009346" y="-71519"/>
                  <a:pt x="1283951" y="38179"/>
                  <a:pt x="1578168" y="166237"/>
                </a:cubicBezTo>
                <a:cubicBezTo>
                  <a:pt x="1872385" y="294295"/>
                  <a:pt x="2111568" y="726095"/>
                  <a:pt x="2511618" y="826637"/>
                </a:cubicBezTo>
                <a:cubicBezTo>
                  <a:pt x="2911668" y="927179"/>
                  <a:pt x="3551960" y="865795"/>
                  <a:pt x="3978468" y="769487"/>
                </a:cubicBezTo>
                <a:cubicBezTo>
                  <a:pt x="4404976" y="673179"/>
                  <a:pt x="4767963" y="219221"/>
                  <a:pt x="5070668" y="248787"/>
                </a:cubicBezTo>
                <a:cubicBezTo>
                  <a:pt x="5373373" y="278353"/>
                  <a:pt x="5643857" y="801447"/>
                  <a:pt x="5794696" y="946884"/>
                </a:cubicBezTo>
              </a:path>
            </a:pathLst>
          </a:custGeom>
          <a:solidFill>
            <a:srgbClr val="C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872D5-F1D0-2136-7A85-022573109183}"/>
              </a:ext>
            </a:extLst>
          </p:cNvPr>
          <p:cNvSpPr txBox="1"/>
          <p:nvPr/>
        </p:nvSpPr>
        <p:spPr>
          <a:xfrm>
            <a:off x="-3362633" y="10228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X1: Conceptual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105C41-B4F4-F4EF-E194-CA8D51E39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1" r="10889"/>
          <a:stretch/>
        </p:blipFill>
        <p:spPr>
          <a:xfrm flipH="1">
            <a:off x="691087" y="6728359"/>
            <a:ext cx="688526" cy="687337"/>
          </a:xfrm>
          <a:prstGeom prst="ellipse">
            <a:avLst/>
          </a:prstGeom>
          <a:ln w="76200">
            <a:solidFill>
              <a:srgbClr val="EEC058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704750-B9C0-8C88-18AE-7F534C10D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33" t="3994" r="9402"/>
          <a:stretch/>
        </p:blipFill>
        <p:spPr>
          <a:xfrm flipH="1">
            <a:off x="691087" y="5727546"/>
            <a:ext cx="688526" cy="687337"/>
          </a:xfrm>
          <a:prstGeom prst="ellipse">
            <a:avLst/>
          </a:prstGeom>
          <a:ln w="76200">
            <a:solidFill>
              <a:srgbClr val="CC79A7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99C7C-1383-C6E8-6374-ECC939C78E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90" t="9183" r="13731"/>
          <a:stretch/>
        </p:blipFill>
        <p:spPr>
          <a:xfrm>
            <a:off x="677808" y="7777596"/>
            <a:ext cx="701646" cy="706943"/>
          </a:xfrm>
          <a:prstGeom prst="ellipse">
            <a:avLst/>
          </a:prstGeom>
          <a:ln w="76200">
            <a:solidFill>
              <a:srgbClr val="58A3CC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108804-2B6D-CC75-992D-922FEDD38B90}"/>
              </a:ext>
            </a:extLst>
          </p:cNvPr>
          <p:cNvSpPr/>
          <p:nvPr/>
        </p:nvSpPr>
        <p:spPr>
          <a:xfrm>
            <a:off x="5384800" y="2166808"/>
            <a:ext cx="1103434" cy="1102227"/>
          </a:xfrm>
          <a:prstGeom prst="rect">
            <a:avLst/>
          </a:prstGeom>
          <a:solidFill>
            <a:srgbClr val="009E7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Budburst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33A516-E76A-1104-E663-DF54BBD7E444}"/>
              </a:ext>
            </a:extLst>
          </p:cNvPr>
          <p:cNvSpPr>
            <a:spLocks noChangeAspect="1"/>
          </p:cNvSpPr>
          <p:nvPr/>
        </p:nvSpPr>
        <p:spPr>
          <a:xfrm>
            <a:off x="3696014" y="2166808"/>
            <a:ext cx="1103435" cy="1105201"/>
          </a:xfrm>
          <a:prstGeom prst="rect">
            <a:avLst/>
          </a:prstGeom>
          <a:solidFill>
            <a:srgbClr val="D55E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Snowmelt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01F0D3-46C5-14FF-16B8-9F04A11166CA}"/>
              </a:ext>
            </a:extLst>
          </p:cNvPr>
          <p:cNvSpPr>
            <a:spLocks noChangeAspect="1"/>
          </p:cNvSpPr>
          <p:nvPr/>
        </p:nvSpPr>
        <p:spPr>
          <a:xfrm>
            <a:off x="318442" y="2166807"/>
            <a:ext cx="1103434" cy="1102227"/>
          </a:xfrm>
          <a:prstGeom prst="rect">
            <a:avLst/>
          </a:prstGeom>
          <a:solidFill>
            <a:srgbClr val="56B4E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Ice Drop 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E1C7C-6D27-B0B8-3B36-1E18F4087AFA}"/>
              </a:ext>
            </a:extLst>
          </p:cNvPr>
          <p:cNvSpPr>
            <a:spLocks noChangeAspect="1"/>
          </p:cNvSpPr>
          <p:nvPr/>
        </p:nvSpPr>
        <p:spPr>
          <a:xfrm>
            <a:off x="2007228" y="2166808"/>
            <a:ext cx="1103434" cy="1102227"/>
          </a:xfrm>
          <a:prstGeom prst="rect">
            <a:avLst/>
          </a:prstGeom>
          <a:solidFill>
            <a:srgbClr val="F0E44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Breeding Temperature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C9357-6E35-3739-ACC0-09F83B7C0814}"/>
              </a:ext>
            </a:extLst>
          </p:cNvPr>
          <p:cNvGrpSpPr/>
          <p:nvPr/>
        </p:nvGrpSpPr>
        <p:grpSpPr>
          <a:xfrm>
            <a:off x="2877283" y="4083713"/>
            <a:ext cx="1103434" cy="1083534"/>
            <a:chOff x="1690378" y="2822948"/>
            <a:chExt cx="1103434" cy="8840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C95C44-9426-37F0-0F41-EE345B6A3DA3}"/>
                </a:ext>
              </a:extLst>
            </p:cNvPr>
            <p:cNvSpPr/>
            <p:nvPr/>
          </p:nvSpPr>
          <p:spPr>
            <a:xfrm>
              <a:off x="1690378" y="3045777"/>
              <a:ext cx="1103434" cy="220403"/>
            </a:xfrm>
            <a:prstGeom prst="rect">
              <a:avLst/>
            </a:prstGeom>
            <a:solidFill>
              <a:srgbClr val="CC79A7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Passerine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B129E-C43C-BF1D-DDDE-A1FACADE12BC}"/>
                </a:ext>
              </a:extLst>
            </p:cNvPr>
            <p:cNvSpPr/>
            <p:nvPr/>
          </p:nvSpPr>
          <p:spPr>
            <a:xfrm>
              <a:off x="1690378" y="3266180"/>
              <a:ext cx="1103434" cy="220403"/>
            </a:xfrm>
            <a:prstGeom prst="rect">
              <a:avLst/>
            </a:prstGeom>
            <a:solidFill>
              <a:srgbClr val="E69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Shorebird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C957E05-6498-9A37-C4E4-E9EA14DD9517}"/>
                </a:ext>
              </a:extLst>
            </p:cNvPr>
            <p:cNvSpPr/>
            <p:nvPr/>
          </p:nvSpPr>
          <p:spPr>
            <a:xfrm>
              <a:off x="1690378" y="3486583"/>
              <a:ext cx="1103434" cy="220403"/>
            </a:xfrm>
            <a:prstGeom prst="rect">
              <a:avLst/>
            </a:prstGeom>
            <a:solidFill>
              <a:srgbClr val="0072B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Waterbird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8219D-6205-490F-021D-A8D6657BA667}"/>
                </a:ext>
              </a:extLst>
            </p:cNvPr>
            <p:cNvSpPr/>
            <p:nvPr/>
          </p:nvSpPr>
          <p:spPr>
            <a:xfrm>
              <a:off x="1690378" y="2822948"/>
              <a:ext cx="1103434" cy="220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Abundance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E3B4E2-6AA1-0253-0E2D-7EAD33871078}"/>
              </a:ext>
            </a:extLst>
          </p:cNvPr>
          <p:cNvCxnSpPr>
            <a:cxnSpLocks/>
          </p:cNvCxnSpPr>
          <p:nvPr/>
        </p:nvCxnSpPr>
        <p:spPr>
          <a:xfrm>
            <a:off x="1246101" y="3381121"/>
            <a:ext cx="1552132" cy="85990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C667EA-0028-A063-E6E6-9B710768B9CC}"/>
              </a:ext>
            </a:extLst>
          </p:cNvPr>
          <p:cNvCxnSpPr>
            <a:cxnSpLocks/>
          </p:cNvCxnSpPr>
          <p:nvPr/>
        </p:nvCxnSpPr>
        <p:spPr>
          <a:xfrm>
            <a:off x="2557961" y="3321530"/>
            <a:ext cx="570124" cy="71046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E7E354-D7C2-7B91-049B-347C3BCDA751}"/>
              </a:ext>
            </a:extLst>
          </p:cNvPr>
          <p:cNvCxnSpPr>
            <a:cxnSpLocks/>
          </p:cNvCxnSpPr>
          <p:nvPr/>
        </p:nvCxnSpPr>
        <p:spPr>
          <a:xfrm flipH="1">
            <a:off x="3677607" y="3321530"/>
            <a:ext cx="570124" cy="71189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C9BD25-F9F0-2459-A125-159E25B32A5E}"/>
              </a:ext>
            </a:extLst>
          </p:cNvPr>
          <p:cNvCxnSpPr>
            <a:cxnSpLocks/>
          </p:cNvCxnSpPr>
          <p:nvPr/>
        </p:nvCxnSpPr>
        <p:spPr>
          <a:xfrm flipH="1">
            <a:off x="4028061" y="3398638"/>
            <a:ext cx="1535699" cy="852136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F03510E-808A-D5FA-9531-702996EC8046}"/>
              </a:ext>
            </a:extLst>
          </p:cNvPr>
          <p:cNvCxnSpPr>
            <a:cxnSpLocks/>
          </p:cNvCxnSpPr>
          <p:nvPr/>
        </p:nvCxnSpPr>
        <p:spPr>
          <a:xfrm>
            <a:off x="1473200" y="2717922"/>
            <a:ext cx="479425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3178EC2-B090-FC44-8262-0B0E9EB708AA}"/>
              </a:ext>
            </a:extLst>
          </p:cNvPr>
          <p:cNvCxnSpPr>
            <a:cxnSpLocks/>
          </p:cNvCxnSpPr>
          <p:nvPr/>
        </p:nvCxnSpPr>
        <p:spPr>
          <a:xfrm>
            <a:off x="3162556" y="2717922"/>
            <a:ext cx="479425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58EB958-7FC0-B812-B0FA-9BF3E8F72BF8}"/>
              </a:ext>
            </a:extLst>
          </p:cNvPr>
          <p:cNvCxnSpPr>
            <a:cxnSpLocks/>
          </p:cNvCxnSpPr>
          <p:nvPr/>
        </p:nvCxnSpPr>
        <p:spPr>
          <a:xfrm>
            <a:off x="4856480" y="2717922"/>
            <a:ext cx="479425" cy="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ECFCF3F0-231B-3CAA-AE48-913FC5C6C35E}"/>
              </a:ext>
            </a:extLst>
          </p:cNvPr>
          <p:cNvSpPr>
            <a:spLocks noChangeAspect="1"/>
          </p:cNvSpPr>
          <p:nvPr/>
        </p:nvSpPr>
        <p:spPr>
          <a:xfrm>
            <a:off x="2883299" y="556383"/>
            <a:ext cx="1103434" cy="110222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Breeding Temperature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94FFD19-BC75-E5B0-7134-DCFDCD7FFF4E}"/>
              </a:ext>
            </a:extLst>
          </p:cNvPr>
          <p:cNvCxnSpPr>
            <a:cxnSpLocks/>
          </p:cNvCxnSpPr>
          <p:nvPr/>
        </p:nvCxnSpPr>
        <p:spPr>
          <a:xfrm>
            <a:off x="4109987" y="1121852"/>
            <a:ext cx="1826530" cy="927531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88F530F-3EE8-2C82-CC64-6F01C7A44B33}"/>
              </a:ext>
            </a:extLst>
          </p:cNvPr>
          <p:cNvCxnSpPr>
            <a:cxnSpLocks/>
          </p:cNvCxnSpPr>
          <p:nvPr/>
        </p:nvCxnSpPr>
        <p:spPr>
          <a:xfrm flipH="1">
            <a:off x="870159" y="1160470"/>
            <a:ext cx="1885994" cy="842951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5C491A-DA6B-498E-5B4F-9FD4AB698AE1}"/>
              </a:ext>
            </a:extLst>
          </p:cNvPr>
          <p:cNvCxnSpPr>
            <a:cxnSpLocks/>
          </p:cNvCxnSpPr>
          <p:nvPr/>
        </p:nvCxnSpPr>
        <p:spPr>
          <a:xfrm>
            <a:off x="3696014" y="1790391"/>
            <a:ext cx="551717" cy="308513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7098AAA-EA57-BB49-E5FC-5D0D6DE99F95}"/>
              </a:ext>
            </a:extLst>
          </p:cNvPr>
          <p:cNvCxnSpPr>
            <a:cxnSpLocks/>
          </p:cNvCxnSpPr>
          <p:nvPr/>
        </p:nvCxnSpPr>
        <p:spPr>
          <a:xfrm flipH="1">
            <a:off x="2554475" y="1782099"/>
            <a:ext cx="556187" cy="31680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83ACDC3-27A9-9B65-03C5-D74794CC1579}"/>
              </a:ext>
            </a:extLst>
          </p:cNvPr>
          <p:cNvSpPr/>
          <p:nvPr/>
        </p:nvSpPr>
        <p:spPr>
          <a:xfrm>
            <a:off x="3161987" y="1865787"/>
            <a:ext cx="2165779" cy="251970"/>
          </a:xfrm>
          <a:custGeom>
            <a:avLst/>
            <a:gdLst>
              <a:gd name="connsiteX0" fmla="*/ 0 w 2214880"/>
              <a:gd name="connsiteY0" fmla="*/ 404916 h 404916"/>
              <a:gd name="connsiteX1" fmla="*/ 579120 w 2214880"/>
              <a:gd name="connsiteY1" fmla="*/ 74716 h 404916"/>
              <a:gd name="connsiteX2" fmla="*/ 1295400 w 2214880"/>
              <a:gd name="connsiteY2" fmla="*/ 23916 h 404916"/>
              <a:gd name="connsiteX3" fmla="*/ 2214880 w 2214880"/>
              <a:gd name="connsiteY3" fmla="*/ 384596 h 404916"/>
              <a:gd name="connsiteX0" fmla="*/ 0 w 2214880"/>
              <a:gd name="connsiteY0" fmla="*/ 425657 h 425657"/>
              <a:gd name="connsiteX1" fmla="*/ 767445 w 2214880"/>
              <a:gd name="connsiteY1" fmla="*/ 42161 h 425657"/>
              <a:gd name="connsiteX2" fmla="*/ 1295400 w 2214880"/>
              <a:gd name="connsiteY2" fmla="*/ 44657 h 425657"/>
              <a:gd name="connsiteX3" fmla="*/ 2214880 w 2214880"/>
              <a:gd name="connsiteY3" fmla="*/ 405337 h 425657"/>
              <a:gd name="connsiteX0" fmla="*/ 0 w 2214880"/>
              <a:gd name="connsiteY0" fmla="*/ 418159 h 418159"/>
              <a:gd name="connsiteX1" fmla="*/ 745798 w 2214880"/>
              <a:gd name="connsiteY1" fmla="*/ 49467 h 418159"/>
              <a:gd name="connsiteX2" fmla="*/ 1295400 w 2214880"/>
              <a:gd name="connsiteY2" fmla="*/ 37159 h 418159"/>
              <a:gd name="connsiteX3" fmla="*/ 2214880 w 2214880"/>
              <a:gd name="connsiteY3" fmla="*/ 397839 h 418159"/>
              <a:gd name="connsiteX0" fmla="*/ 0 w 2214880"/>
              <a:gd name="connsiteY0" fmla="*/ 407183 h 407183"/>
              <a:gd name="connsiteX1" fmla="*/ 745798 w 2214880"/>
              <a:gd name="connsiteY1" fmla="*/ 38491 h 407183"/>
              <a:gd name="connsiteX2" fmla="*/ 1295400 w 2214880"/>
              <a:gd name="connsiteY2" fmla="*/ 26183 h 407183"/>
              <a:gd name="connsiteX3" fmla="*/ 2214880 w 2214880"/>
              <a:gd name="connsiteY3" fmla="*/ 386863 h 407183"/>
              <a:gd name="connsiteX0" fmla="*/ 0 w 2214880"/>
              <a:gd name="connsiteY0" fmla="*/ 411333 h 411333"/>
              <a:gd name="connsiteX1" fmla="*/ 745798 w 2214880"/>
              <a:gd name="connsiteY1" fmla="*/ 42641 h 411333"/>
              <a:gd name="connsiteX2" fmla="*/ 1295400 w 2214880"/>
              <a:gd name="connsiteY2" fmla="*/ 30333 h 411333"/>
              <a:gd name="connsiteX3" fmla="*/ 2214880 w 2214880"/>
              <a:gd name="connsiteY3" fmla="*/ 391013 h 411333"/>
              <a:gd name="connsiteX0" fmla="*/ 0 w 2214880"/>
              <a:gd name="connsiteY0" fmla="*/ 381000 h 381000"/>
              <a:gd name="connsiteX1" fmla="*/ 1295400 w 2214880"/>
              <a:gd name="connsiteY1" fmla="*/ 0 h 381000"/>
              <a:gd name="connsiteX2" fmla="*/ 2214880 w 2214880"/>
              <a:gd name="connsiteY2" fmla="*/ 360680 h 381000"/>
              <a:gd name="connsiteX0" fmla="*/ 0 w 2214880"/>
              <a:gd name="connsiteY0" fmla="*/ 385441 h 385441"/>
              <a:gd name="connsiteX1" fmla="*/ 1084347 w 2214880"/>
              <a:gd name="connsiteY1" fmla="*/ 0 h 385441"/>
              <a:gd name="connsiteX2" fmla="*/ 2214880 w 2214880"/>
              <a:gd name="connsiteY2" fmla="*/ 365121 h 385441"/>
              <a:gd name="connsiteX0" fmla="*/ 0 w 2214880"/>
              <a:gd name="connsiteY0" fmla="*/ 407648 h 407648"/>
              <a:gd name="connsiteX1" fmla="*/ 1090842 w 2214880"/>
              <a:gd name="connsiteY1" fmla="*/ 0 h 407648"/>
              <a:gd name="connsiteX2" fmla="*/ 2214880 w 2214880"/>
              <a:gd name="connsiteY2" fmla="*/ 387328 h 407648"/>
              <a:gd name="connsiteX0" fmla="*/ 0 w 2214880"/>
              <a:gd name="connsiteY0" fmla="*/ 407648 h 407648"/>
              <a:gd name="connsiteX1" fmla="*/ 1090842 w 2214880"/>
              <a:gd name="connsiteY1" fmla="*/ 0 h 407648"/>
              <a:gd name="connsiteX2" fmla="*/ 2214880 w 2214880"/>
              <a:gd name="connsiteY2" fmla="*/ 387328 h 407648"/>
              <a:gd name="connsiteX0" fmla="*/ 0 w 2214880"/>
              <a:gd name="connsiteY0" fmla="*/ 407648 h 407648"/>
              <a:gd name="connsiteX1" fmla="*/ 1090842 w 2214880"/>
              <a:gd name="connsiteY1" fmla="*/ 0 h 407648"/>
              <a:gd name="connsiteX2" fmla="*/ 2214880 w 2214880"/>
              <a:gd name="connsiteY2" fmla="*/ 387328 h 407648"/>
              <a:gd name="connsiteX0" fmla="*/ 0 w 2214880"/>
              <a:gd name="connsiteY0" fmla="*/ 407648 h 407648"/>
              <a:gd name="connsiteX1" fmla="*/ 1090842 w 2214880"/>
              <a:gd name="connsiteY1" fmla="*/ 0 h 407648"/>
              <a:gd name="connsiteX2" fmla="*/ 2214880 w 2214880"/>
              <a:gd name="connsiteY2" fmla="*/ 387328 h 407648"/>
              <a:gd name="connsiteX0" fmla="*/ 0 w 2214880"/>
              <a:gd name="connsiteY0" fmla="*/ 407648 h 407648"/>
              <a:gd name="connsiteX1" fmla="*/ 1090842 w 2214880"/>
              <a:gd name="connsiteY1" fmla="*/ 0 h 407648"/>
              <a:gd name="connsiteX2" fmla="*/ 2214880 w 2214880"/>
              <a:gd name="connsiteY2" fmla="*/ 387328 h 407648"/>
              <a:gd name="connsiteX0" fmla="*/ 0 w 2214880"/>
              <a:gd name="connsiteY0" fmla="*/ 407648 h 407648"/>
              <a:gd name="connsiteX1" fmla="*/ 1090842 w 2214880"/>
              <a:gd name="connsiteY1" fmla="*/ 0 h 407648"/>
              <a:gd name="connsiteX2" fmla="*/ 2214880 w 2214880"/>
              <a:gd name="connsiteY2" fmla="*/ 387328 h 407648"/>
              <a:gd name="connsiteX0" fmla="*/ 0 w 2214880"/>
              <a:gd name="connsiteY0" fmla="*/ 407648 h 407648"/>
              <a:gd name="connsiteX1" fmla="*/ 1090842 w 2214880"/>
              <a:gd name="connsiteY1" fmla="*/ 0 h 407648"/>
              <a:gd name="connsiteX2" fmla="*/ 2214880 w 2214880"/>
              <a:gd name="connsiteY2" fmla="*/ 387328 h 407648"/>
              <a:gd name="connsiteX0" fmla="*/ 0 w 2214880"/>
              <a:gd name="connsiteY0" fmla="*/ 407649 h 407649"/>
              <a:gd name="connsiteX1" fmla="*/ 1090842 w 2214880"/>
              <a:gd name="connsiteY1" fmla="*/ 1 h 407649"/>
              <a:gd name="connsiteX2" fmla="*/ 2214880 w 2214880"/>
              <a:gd name="connsiteY2" fmla="*/ 387329 h 407649"/>
              <a:gd name="connsiteX0" fmla="*/ 0 w 2214880"/>
              <a:gd name="connsiteY0" fmla="*/ 407650 h 407650"/>
              <a:gd name="connsiteX1" fmla="*/ 1090842 w 2214880"/>
              <a:gd name="connsiteY1" fmla="*/ 2 h 407650"/>
              <a:gd name="connsiteX2" fmla="*/ 2214880 w 2214880"/>
              <a:gd name="connsiteY2" fmla="*/ 387330 h 407650"/>
              <a:gd name="connsiteX0" fmla="*/ 0 w 2214880"/>
              <a:gd name="connsiteY0" fmla="*/ 407651 h 407651"/>
              <a:gd name="connsiteX1" fmla="*/ 1090842 w 2214880"/>
              <a:gd name="connsiteY1" fmla="*/ 3 h 407651"/>
              <a:gd name="connsiteX2" fmla="*/ 2214880 w 2214880"/>
              <a:gd name="connsiteY2" fmla="*/ 387331 h 407651"/>
              <a:gd name="connsiteX0" fmla="*/ 0 w 2214880"/>
              <a:gd name="connsiteY0" fmla="*/ 407651 h 407651"/>
              <a:gd name="connsiteX1" fmla="*/ 1090842 w 2214880"/>
              <a:gd name="connsiteY1" fmla="*/ 3 h 407651"/>
              <a:gd name="connsiteX2" fmla="*/ 2214880 w 2214880"/>
              <a:gd name="connsiteY2" fmla="*/ 387331 h 407651"/>
              <a:gd name="connsiteX0" fmla="*/ 0 w 2214880"/>
              <a:gd name="connsiteY0" fmla="*/ 407651 h 407651"/>
              <a:gd name="connsiteX1" fmla="*/ 1090842 w 2214880"/>
              <a:gd name="connsiteY1" fmla="*/ 3 h 407651"/>
              <a:gd name="connsiteX2" fmla="*/ 2214880 w 2214880"/>
              <a:gd name="connsiteY2" fmla="*/ 387331 h 407651"/>
              <a:gd name="connsiteX0" fmla="*/ 0 w 2214880"/>
              <a:gd name="connsiteY0" fmla="*/ 407651 h 407651"/>
              <a:gd name="connsiteX1" fmla="*/ 1090842 w 2214880"/>
              <a:gd name="connsiteY1" fmla="*/ 3 h 407651"/>
              <a:gd name="connsiteX2" fmla="*/ 2214880 w 2214880"/>
              <a:gd name="connsiteY2" fmla="*/ 387331 h 407651"/>
              <a:gd name="connsiteX0" fmla="*/ 0 w 2214880"/>
              <a:gd name="connsiteY0" fmla="*/ 407651 h 407651"/>
              <a:gd name="connsiteX1" fmla="*/ 1090842 w 2214880"/>
              <a:gd name="connsiteY1" fmla="*/ 3 h 407651"/>
              <a:gd name="connsiteX2" fmla="*/ 2214880 w 2214880"/>
              <a:gd name="connsiteY2" fmla="*/ 387331 h 407651"/>
              <a:gd name="connsiteX0" fmla="*/ 0 w 2214880"/>
              <a:gd name="connsiteY0" fmla="*/ 407651 h 407651"/>
              <a:gd name="connsiteX1" fmla="*/ 1090842 w 2214880"/>
              <a:gd name="connsiteY1" fmla="*/ 3 h 407651"/>
              <a:gd name="connsiteX2" fmla="*/ 2214880 w 2214880"/>
              <a:gd name="connsiteY2" fmla="*/ 387331 h 407651"/>
              <a:gd name="connsiteX0" fmla="*/ 0 w 2214880"/>
              <a:gd name="connsiteY0" fmla="*/ 407651 h 407651"/>
              <a:gd name="connsiteX1" fmla="*/ 1090842 w 2214880"/>
              <a:gd name="connsiteY1" fmla="*/ 3 h 407651"/>
              <a:gd name="connsiteX2" fmla="*/ 2214880 w 2214880"/>
              <a:gd name="connsiteY2" fmla="*/ 387331 h 40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880" h="407651">
                <a:moveTo>
                  <a:pt x="0" y="407651"/>
                </a:moveTo>
                <a:cubicBezTo>
                  <a:pt x="85879" y="304588"/>
                  <a:pt x="294718" y="-1052"/>
                  <a:pt x="1090842" y="3"/>
                </a:cubicBezTo>
                <a:cubicBezTo>
                  <a:pt x="1886966" y="1058"/>
                  <a:pt x="2099260" y="226891"/>
                  <a:pt x="2214880" y="387331"/>
                </a:cubicBezTo>
              </a:path>
            </a:pathLst>
          </a:custGeom>
          <a:noFill/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5A084027-F0F5-3003-A1A5-60074243847A}"/>
              </a:ext>
            </a:extLst>
          </p:cNvPr>
          <p:cNvSpPr/>
          <p:nvPr/>
        </p:nvSpPr>
        <p:spPr>
          <a:xfrm>
            <a:off x="4485025" y="8169042"/>
            <a:ext cx="2178473" cy="774700"/>
          </a:xfrm>
          <a:custGeom>
            <a:avLst/>
            <a:gdLst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15000 w 5778500"/>
              <a:gd name="connsiteY6" fmla="*/ 927462 h 959212"/>
              <a:gd name="connsiteX7" fmla="*/ 5715000 w 5778500"/>
              <a:gd name="connsiteY7" fmla="*/ 927462 h 959212"/>
              <a:gd name="connsiteX8" fmla="*/ 5778500 w 5778500"/>
              <a:gd name="connsiteY8" fmla="*/ 959212 h 959212"/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15000 w 5778500"/>
              <a:gd name="connsiteY6" fmla="*/ 927462 h 959212"/>
              <a:gd name="connsiteX7" fmla="*/ 5778500 w 5778500"/>
              <a:gd name="connsiteY7" fmla="*/ 959212 h 959212"/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78500 w 5778500"/>
              <a:gd name="connsiteY6" fmla="*/ 959212 h 959212"/>
              <a:gd name="connsiteX0" fmla="*/ 0 w 5778500"/>
              <a:gd name="connsiteY0" fmla="*/ 933812 h 938472"/>
              <a:gd name="connsiteX1" fmla="*/ 736600 w 5778500"/>
              <a:gd name="connsiteY1" fmla="*/ 57512 h 938472"/>
              <a:gd name="connsiteX2" fmla="*/ 1568450 w 5778500"/>
              <a:gd name="connsiteY2" fmla="*/ 165462 h 938472"/>
              <a:gd name="connsiteX3" fmla="*/ 2501900 w 5778500"/>
              <a:gd name="connsiteY3" fmla="*/ 825862 h 938472"/>
              <a:gd name="connsiteX4" fmla="*/ 3968750 w 5778500"/>
              <a:gd name="connsiteY4" fmla="*/ 768712 h 938472"/>
              <a:gd name="connsiteX5" fmla="*/ 5060950 w 5778500"/>
              <a:gd name="connsiteY5" fmla="*/ 248012 h 938472"/>
              <a:gd name="connsiteX6" fmla="*/ 5778500 w 5778500"/>
              <a:gd name="connsiteY6" fmla="*/ 938472 h 938472"/>
              <a:gd name="connsiteX0" fmla="*/ 0 w 5770485"/>
              <a:gd name="connsiteY0" fmla="*/ 933812 h 943657"/>
              <a:gd name="connsiteX1" fmla="*/ 736600 w 5770485"/>
              <a:gd name="connsiteY1" fmla="*/ 57512 h 943657"/>
              <a:gd name="connsiteX2" fmla="*/ 1568450 w 5770485"/>
              <a:gd name="connsiteY2" fmla="*/ 165462 h 943657"/>
              <a:gd name="connsiteX3" fmla="*/ 2501900 w 5770485"/>
              <a:gd name="connsiteY3" fmla="*/ 825862 h 943657"/>
              <a:gd name="connsiteX4" fmla="*/ 3968750 w 5770485"/>
              <a:gd name="connsiteY4" fmla="*/ 768712 h 943657"/>
              <a:gd name="connsiteX5" fmla="*/ 5060950 w 5770485"/>
              <a:gd name="connsiteY5" fmla="*/ 248012 h 943657"/>
              <a:gd name="connsiteX6" fmla="*/ 5770485 w 5770485"/>
              <a:gd name="connsiteY6" fmla="*/ 943657 h 943657"/>
              <a:gd name="connsiteX0" fmla="*/ 0 w 5772488"/>
              <a:gd name="connsiteY0" fmla="*/ 933812 h 944954"/>
              <a:gd name="connsiteX1" fmla="*/ 736600 w 5772488"/>
              <a:gd name="connsiteY1" fmla="*/ 57512 h 944954"/>
              <a:gd name="connsiteX2" fmla="*/ 1568450 w 5772488"/>
              <a:gd name="connsiteY2" fmla="*/ 165462 h 944954"/>
              <a:gd name="connsiteX3" fmla="*/ 2501900 w 5772488"/>
              <a:gd name="connsiteY3" fmla="*/ 825862 h 944954"/>
              <a:gd name="connsiteX4" fmla="*/ 3968750 w 5772488"/>
              <a:gd name="connsiteY4" fmla="*/ 768712 h 944954"/>
              <a:gd name="connsiteX5" fmla="*/ 5060950 w 5772488"/>
              <a:gd name="connsiteY5" fmla="*/ 248012 h 944954"/>
              <a:gd name="connsiteX6" fmla="*/ 5772488 w 5772488"/>
              <a:gd name="connsiteY6" fmla="*/ 944954 h 94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72488" h="944954">
                <a:moveTo>
                  <a:pt x="0" y="933812"/>
                </a:moveTo>
                <a:cubicBezTo>
                  <a:pt x="237596" y="559691"/>
                  <a:pt x="475192" y="185570"/>
                  <a:pt x="736600" y="57512"/>
                </a:cubicBezTo>
                <a:cubicBezTo>
                  <a:pt x="998008" y="-70546"/>
                  <a:pt x="1274233" y="37404"/>
                  <a:pt x="1568450" y="165462"/>
                </a:cubicBezTo>
                <a:cubicBezTo>
                  <a:pt x="1862667" y="293520"/>
                  <a:pt x="2101850" y="725320"/>
                  <a:pt x="2501900" y="825862"/>
                </a:cubicBezTo>
                <a:cubicBezTo>
                  <a:pt x="2901950" y="926404"/>
                  <a:pt x="3542242" y="865020"/>
                  <a:pt x="3968750" y="768712"/>
                </a:cubicBezTo>
                <a:cubicBezTo>
                  <a:pt x="4395258" y="672404"/>
                  <a:pt x="4760327" y="218638"/>
                  <a:pt x="5060950" y="248012"/>
                </a:cubicBezTo>
                <a:cubicBezTo>
                  <a:pt x="5361573" y="277386"/>
                  <a:pt x="5622999" y="796787"/>
                  <a:pt x="5772488" y="944954"/>
                </a:cubicBezTo>
              </a:path>
            </a:pathLst>
          </a:custGeom>
          <a:solidFill>
            <a:srgbClr val="365A8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01008ED-BE1A-F416-B834-7298009D5590}"/>
              </a:ext>
            </a:extLst>
          </p:cNvPr>
          <p:cNvSpPr/>
          <p:nvPr/>
        </p:nvSpPr>
        <p:spPr>
          <a:xfrm>
            <a:off x="5568497" y="7144159"/>
            <a:ext cx="1103434" cy="405210"/>
          </a:xfrm>
          <a:prstGeom prst="rect">
            <a:avLst/>
          </a:prstGeom>
          <a:solidFill>
            <a:srgbClr val="4A6A8F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Site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289D3FD-6F77-C397-0630-48D4A7AB7CD5}"/>
              </a:ext>
            </a:extLst>
          </p:cNvPr>
          <p:cNvCxnSpPr>
            <a:cxnSpLocks/>
          </p:cNvCxnSpPr>
          <p:nvPr/>
        </p:nvCxnSpPr>
        <p:spPr>
          <a:xfrm>
            <a:off x="-1327150" y="5442415"/>
            <a:ext cx="95123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79B1EDC-F7F8-A274-4072-BEF47471C6DC}"/>
              </a:ext>
            </a:extLst>
          </p:cNvPr>
          <p:cNvSpPr/>
          <p:nvPr/>
        </p:nvSpPr>
        <p:spPr>
          <a:xfrm>
            <a:off x="4465063" y="7144159"/>
            <a:ext cx="1103434" cy="405210"/>
          </a:xfrm>
          <a:prstGeom prst="rect">
            <a:avLst/>
          </a:prstGeom>
          <a:solidFill>
            <a:srgbClr val="C6191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Warm Site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328D710-5A55-7FF6-480C-3C3F47304235}"/>
              </a:ext>
            </a:extLst>
          </p:cNvPr>
          <p:cNvCxnSpPr>
            <a:cxnSpLocks/>
          </p:cNvCxnSpPr>
          <p:nvPr/>
        </p:nvCxnSpPr>
        <p:spPr>
          <a:xfrm>
            <a:off x="4347493" y="7670445"/>
            <a:ext cx="0" cy="125367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E0BCBFA-A3E7-E624-0399-43394216CB15}"/>
              </a:ext>
            </a:extLst>
          </p:cNvPr>
          <p:cNvCxnSpPr>
            <a:cxnSpLocks/>
            <a:stCxn id="126" idx="6"/>
          </p:cNvCxnSpPr>
          <p:nvPr/>
        </p:nvCxnSpPr>
        <p:spPr>
          <a:xfrm flipH="1" flipV="1">
            <a:off x="4338503" y="8943741"/>
            <a:ext cx="2324995" cy="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D34DFE0-F584-26FE-802B-735C3E3E5573}"/>
              </a:ext>
            </a:extLst>
          </p:cNvPr>
          <p:cNvSpPr txBox="1"/>
          <p:nvPr/>
        </p:nvSpPr>
        <p:spPr>
          <a:xfrm>
            <a:off x="2721064" y="8131068"/>
            <a:ext cx="194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Theoretical </a:t>
            </a:r>
            <a:b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Vocalization </a:t>
            </a:r>
            <a:b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025757E-9836-DBFC-B5A5-0E573855C1E2}"/>
              </a:ext>
            </a:extLst>
          </p:cNvPr>
          <p:cNvCxnSpPr>
            <a:cxnSpLocks/>
            <a:stCxn id="135" idx="2"/>
          </p:cNvCxnSpPr>
          <p:nvPr/>
        </p:nvCxnSpPr>
        <p:spPr>
          <a:xfrm flipH="1">
            <a:off x="4795910" y="7549369"/>
            <a:ext cx="220870" cy="493364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F1CC40D-9001-E6A7-3C55-E3B112ADEA15}"/>
              </a:ext>
            </a:extLst>
          </p:cNvPr>
          <p:cNvCxnSpPr>
            <a:cxnSpLocks/>
            <a:stCxn id="135" idx="0"/>
          </p:cNvCxnSpPr>
          <p:nvPr/>
        </p:nvCxnSpPr>
        <p:spPr>
          <a:xfrm flipV="1">
            <a:off x="5016780" y="6728359"/>
            <a:ext cx="67216" cy="41580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01BDBEF-F3C2-65A7-D69B-E966A944B9FB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6120214" y="7549369"/>
            <a:ext cx="269949" cy="98672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198DD18-390A-F014-31ED-9224127ABCE5}"/>
              </a:ext>
            </a:extLst>
          </p:cNvPr>
          <p:cNvCxnSpPr>
            <a:cxnSpLocks/>
            <a:stCxn id="128" idx="0"/>
          </p:cNvCxnSpPr>
          <p:nvPr/>
        </p:nvCxnSpPr>
        <p:spPr>
          <a:xfrm flipH="1" flipV="1">
            <a:off x="6070600" y="6577247"/>
            <a:ext cx="49614" cy="566912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0FEF738-F188-0C40-87CE-B3AD83086A1C}"/>
              </a:ext>
            </a:extLst>
          </p:cNvPr>
          <p:cNvSpPr txBox="1"/>
          <p:nvPr/>
        </p:nvSpPr>
        <p:spPr>
          <a:xfrm>
            <a:off x="256625" y="468421"/>
            <a:ext cx="6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D0B43BF-7EE7-1ACB-B30C-23A20EE1CF86}"/>
              </a:ext>
            </a:extLst>
          </p:cNvPr>
          <p:cNvSpPr txBox="1"/>
          <p:nvPr/>
        </p:nvSpPr>
        <p:spPr>
          <a:xfrm>
            <a:off x="209745" y="5569507"/>
            <a:ext cx="6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B)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85FE8F5B-1FA5-E509-7295-D33885035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35793" y="5460840"/>
            <a:ext cx="3582290" cy="2335172"/>
          </a:xfrm>
          <a:prstGeom prst="rect">
            <a:avLst/>
          </a:prstGeom>
          <a:ln w="63500">
            <a:solidFill>
              <a:schemeClr val="tx1"/>
            </a:solidFill>
            <a:miter lim="800000"/>
          </a:ln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13799FF-4716-F3BA-6B67-1C04C3E711DF}"/>
              </a:ext>
            </a:extLst>
          </p:cNvPr>
          <p:cNvSpPr>
            <a:spLocks/>
          </p:cNvSpPr>
          <p:nvPr/>
        </p:nvSpPr>
        <p:spPr>
          <a:xfrm>
            <a:off x="11976246" y="3365372"/>
            <a:ext cx="3206258" cy="2095468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1" name="Picture 160" descr="A green box with a microphone&#10;&#10;Description automatically generated">
            <a:extLst>
              <a:ext uri="{FF2B5EF4-FFF2-40B4-BE49-F238E27FC236}">
                <a16:creationId xmlns:a16="http://schemas.microsoft.com/office/drawing/2014/main" id="{B0A8EEC3-88B2-4D6B-842E-66567D1815E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t="23561" r="19399" b="26588"/>
          <a:stretch/>
        </p:blipFill>
        <p:spPr>
          <a:xfrm rot="20095153">
            <a:off x="2288586" y="5779203"/>
            <a:ext cx="996106" cy="685814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E9A352D-1E89-65A5-9AE7-B1A01AD9849C}"/>
              </a:ext>
            </a:extLst>
          </p:cNvPr>
          <p:cNvGrpSpPr>
            <a:grpSpLocks/>
          </p:cNvGrpSpPr>
          <p:nvPr/>
        </p:nvGrpSpPr>
        <p:grpSpPr>
          <a:xfrm rot="20372434">
            <a:off x="1286215" y="6765771"/>
            <a:ext cx="369363" cy="416891"/>
            <a:chOff x="23649485" y="13959569"/>
            <a:chExt cx="1391965" cy="1571078"/>
          </a:xfrm>
        </p:grpSpPr>
        <p:sp>
          <p:nvSpPr>
            <p:cNvPr id="163" name="Block Arc 162">
              <a:extLst>
                <a:ext uri="{FF2B5EF4-FFF2-40B4-BE49-F238E27FC236}">
                  <a16:creationId xmlns:a16="http://schemas.microsoft.com/office/drawing/2014/main" id="{EC254046-4710-40AA-A02C-3C5878771094}"/>
                </a:ext>
              </a:extLst>
            </p:cNvPr>
            <p:cNvSpPr/>
            <p:nvPr/>
          </p:nvSpPr>
          <p:spPr>
            <a:xfrm rot="5611191">
              <a:off x="23559929" y="14049125"/>
              <a:ext cx="1571078" cy="1391965"/>
            </a:xfrm>
            <a:prstGeom prst="blockArc">
              <a:avLst>
                <a:gd name="adj1" fmla="val 11557655"/>
                <a:gd name="adj2" fmla="val 19856752"/>
                <a:gd name="adj3" fmla="val 875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64" name="Block Arc 163">
              <a:extLst>
                <a:ext uri="{FF2B5EF4-FFF2-40B4-BE49-F238E27FC236}">
                  <a16:creationId xmlns:a16="http://schemas.microsoft.com/office/drawing/2014/main" id="{CF41485E-0CCA-205C-A6E0-4D299D5BE070}"/>
                </a:ext>
              </a:extLst>
            </p:cNvPr>
            <p:cNvSpPr/>
            <p:nvPr/>
          </p:nvSpPr>
          <p:spPr>
            <a:xfrm rot="5400000">
              <a:off x="23795687" y="14251771"/>
              <a:ext cx="1015168" cy="980339"/>
            </a:xfrm>
            <a:prstGeom prst="blockArc">
              <a:avLst>
                <a:gd name="adj1" fmla="val 11998751"/>
                <a:gd name="adj2" fmla="val 19801127"/>
                <a:gd name="adj3" fmla="val 129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65" name="Block Arc 164">
              <a:extLst>
                <a:ext uri="{FF2B5EF4-FFF2-40B4-BE49-F238E27FC236}">
                  <a16:creationId xmlns:a16="http://schemas.microsoft.com/office/drawing/2014/main" id="{E5DA13A3-CB28-7073-A13E-74C13FC5252C}"/>
                </a:ext>
              </a:extLst>
            </p:cNvPr>
            <p:cNvSpPr/>
            <p:nvPr/>
          </p:nvSpPr>
          <p:spPr>
            <a:xfrm rot="5400000">
              <a:off x="24097117" y="14533670"/>
              <a:ext cx="412302" cy="398156"/>
            </a:xfrm>
            <a:prstGeom prst="blockArc">
              <a:avLst>
                <a:gd name="adj1" fmla="val 11967508"/>
                <a:gd name="adj2" fmla="val 20050575"/>
                <a:gd name="adj3" fmla="val 3082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44A8C259-64A2-5AA0-A48D-69A9A57ADDA7}"/>
              </a:ext>
            </a:extLst>
          </p:cNvPr>
          <p:cNvSpPr txBox="1">
            <a:spLocks/>
          </p:cNvSpPr>
          <p:nvPr/>
        </p:nvSpPr>
        <p:spPr>
          <a:xfrm>
            <a:off x="12060274" y="3436626"/>
            <a:ext cx="306042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latin typeface="Bahnschrift" panose="020B0502040204020203" pitchFamily="34" charset="0"/>
              </a:rPr>
              <a:t>BirdNET</a:t>
            </a:r>
            <a:br>
              <a:rPr lang="en-CA" sz="4400" dirty="0">
                <a:latin typeface="Bahnschrift" panose="020B0502040204020203" pitchFamily="34" charset="0"/>
              </a:rPr>
            </a:br>
            <a:r>
              <a:rPr lang="en-CA" sz="3600" dirty="0">
                <a:latin typeface="Bahnschrift" panose="020B0502040204020203" pitchFamily="34" charset="0"/>
              </a:rPr>
              <a:t>AI Birdsong Recognizer</a:t>
            </a:r>
            <a:endParaRPr lang="en-CA" sz="4400" dirty="0">
              <a:latin typeface="Bahnschrift" panose="020B0502040204020203" pitchFamily="34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6632AEE-EF7F-FA69-89F4-109D5C071EE0}"/>
              </a:ext>
            </a:extLst>
          </p:cNvPr>
          <p:cNvGrpSpPr>
            <a:grpSpLocks/>
          </p:cNvGrpSpPr>
          <p:nvPr/>
        </p:nvGrpSpPr>
        <p:grpSpPr>
          <a:xfrm rot="20509684">
            <a:off x="1250094" y="7735918"/>
            <a:ext cx="369363" cy="416891"/>
            <a:chOff x="23649485" y="13959569"/>
            <a:chExt cx="1391965" cy="1571078"/>
          </a:xfrm>
        </p:grpSpPr>
        <p:sp>
          <p:nvSpPr>
            <p:cNvPr id="170" name="Block Arc 169">
              <a:extLst>
                <a:ext uri="{FF2B5EF4-FFF2-40B4-BE49-F238E27FC236}">
                  <a16:creationId xmlns:a16="http://schemas.microsoft.com/office/drawing/2014/main" id="{A88B396A-0FF0-715F-6B41-7453737215B1}"/>
                </a:ext>
              </a:extLst>
            </p:cNvPr>
            <p:cNvSpPr/>
            <p:nvPr/>
          </p:nvSpPr>
          <p:spPr>
            <a:xfrm rot="5611191">
              <a:off x="23559929" y="14049125"/>
              <a:ext cx="1571078" cy="1391965"/>
            </a:xfrm>
            <a:prstGeom prst="blockArc">
              <a:avLst>
                <a:gd name="adj1" fmla="val 11557655"/>
                <a:gd name="adj2" fmla="val 19856752"/>
                <a:gd name="adj3" fmla="val 875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71" name="Block Arc 170">
              <a:extLst>
                <a:ext uri="{FF2B5EF4-FFF2-40B4-BE49-F238E27FC236}">
                  <a16:creationId xmlns:a16="http://schemas.microsoft.com/office/drawing/2014/main" id="{C9176ABA-65FC-864A-8FDC-6070BF9DD642}"/>
                </a:ext>
              </a:extLst>
            </p:cNvPr>
            <p:cNvSpPr/>
            <p:nvPr/>
          </p:nvSpPr>
          <p:spPr>
            <a:xfrm rot="5400000">
              <a:off x="23795687" y="14251771"/>
              <a:ext cx="1015168" cy="980339"/>
            </a:xfrm>
            <a:prstGeom prst="blockArc">
              <a:avLst>
                <a:gd name="adj1" fmla="val 11998751"/>
                <a:gd name="adj2" fmla="val 19801127"/>
                <a:gd name="adj3" fmla="val 129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72" name="Block Arc 171">
              <a:extLst>
                <a:ext uri="{FF2B5EF4-FFF2-40B4-BE49-F238E27FC236}">
                  <a16:creationId xmlns:a16="http://schemas.microsoft.com/office/drawing/2014/main" id="{240DDEEB-6B21-B1C1-281B-BE4F7A75D3A6}"/>
                </a:ext>
              </a:extLst>
            </p:cNvPr>
            <p:cNvSpPr/>
            <p:nvPr/>
          </p:nvSpPr>
          <p:spPr>
            <a:xfrm rot="5400000">
              <a:off x="24097117" y="14533670"/>
              <a:ext cx="412302" cy="398156"/>
            </a:xfrm>
            <a:prstGeom prst="blockArc">
              <a:avLst>
                <a:gd name="adj1" fmla="val 11967508"/>
                <a:gd name="adj2" fmla="val 20050575"/>
                <a:gd name="adj3" fmla="val 3082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928DDA4-9627-1510-18AC-96FDEE3C0814}"/>
              </a:ext>
            </a:extLst>
          </p:cNvPr>
          <p:cNvGrpSpPr>
            <a:grpSpLocks/>
          </p:cNvGrpSpPr>
          <p:nvPr/>
        </p:nvGrpSpPr>
        <p:grpSpPr>
          <a:xfrm>
            <a:off x="1224457" y="5735276"/>
            <a:ext cx="369363" cy="416891"/>
            <a:chOff x="23649485" y="13959569"/>
            <a:chExt cx="1391965" cy="1571078"/>
          </a:xfrm>
        </p:grpSpPr>
        <p:sp>
          <p:nvSpPr>
            <p:cNvPr id="174" name="Block Arc 173">
              <a:extLst>
                <a:ext uri="{FF2B5EF4-FFF2-40B4-BE49-F238E27FC236}">
                  <a16:creationId xmlns:a16="http://schemas.microsoft.com/office/drawing/2014/main" id="{4E307447-96AF-10F2-6271-917C5F094270}"/>
                </a:ext>
              </a:extLst>
            </p:cNvPr>
            <p:cNvSpPr/>
            <p:nvPr/>
          </p:nvSpPr>
          <p:spPr>
            <a:xfrm rot="5611191">
              <a:off x="23559929" y="14049125"/>
              <a:ext cx="1571078" cy="1391965"/>
            </a:xfrm>
            <a:prstGeom prst="blockArc">
              <a:avLst>
                <a:gd name="adj1" fmla="val 11557655"/>
                <a:gd name="adj2" fmla="val 19856752"/>
                <a:gd name="adj3" fmla="val 875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75" name="Block Arc 174">
              <a:extLst>
                <a:ext uri="{FF2B5EF4-FFF2-40B4-BE49-F238E27FC236}">
                  <a16:creationId xmlns:a16="http://schemas.microsoft.com/office/drawing/2014/main" id="{3179B570-036C-F4D2-5A5C-BE286327E0E7}"/>
                </a:ext>
              </a:extLst>
            </p:cNvPr>
            <p:cNvSpPr/>
            <p:nvPr/>
          </p:nvSpPr>
          <p:spPr>
            <a:xfrm rot="5400000">
              <a:off x="23795687" y="14251771"/>
              <a:ext cx="1015168" cy="980339"/>
            </a:xfrm>
            <a:prstGeom prst="blockArc">
              <a:avLst>
                <a:gd name="adj1" fmla="val 11998751"/>
                <a:gd name="adj2" fmla="val 19801127"/>
                <a:gd name="adj3" fmla="val 1295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76" name="Block Arc 175">
              <a:extLst>
                <a:ext uri="{FF2B5EF4-FFF2-40B4-BE49-F238E27FC236}">
                  <a16:creationId xmlns:a16="http://schemas.microsoft.com/office/drawing/2014/main" id="{30AAEA1F-387B-D1FA-3862-D7995725E3AE}"/>
                </a:ext>
              </a:extLst>
            </p:cNvPr>
            <p:cNvSpPr/>
            <p:nvPr/>
          </p:nvSpPr>
          <p:spPr>
            <a:xfrm rot="5400000">
              <a:off x="24097117" y="14533670"/>
              <a:ext cx="412302" cy="398156"/>
            </a:xfrm>
            <a:prstGeom prst="blockArc">
              <a:avLst>
                <a:gd name="adj1" fmla="val 11967508"/>
                <a:gd name="adj2" fmla="val 20050575"/>
                <a:gd name="adj3" fmla="val 3082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</p:grp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A52121F-1307-7521-EE6B-C33FE23361D4}"/>
              </a:ext>
            </a:extLst>
          </p:cNvPr>
          <p:cNvSpPr/>
          <p:nvPr/>
        </p:nvSpPr>
        <p:spPr>
          <a:xfrm>
            <a:off x="2237315" y="5661218"/>
            <a:ext cx="1121836" cy="909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752CE6B-19F3-14D0-0B36-2326550113DC}"/>
              </a:ext>
            </a:extLst>
          </p:cNvPr>
          <p:cNvSpPr/>
          <p:nvPr/>
        </p:nvSpPr>
        <p:spPr>
          <a:xfrm>
            <a:off x="4943767" y="5878744"/>
            <a:ext cx="168902" cy="136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1060847-AA18-C43C-5525-5D364D82BE9E}"/>
              </a:ext>
            </a:extLst>
          </p:cNvPr>
          <p:cNvCxnSpPr>
            <a:cxnSpLocks/>
            <a:endCxn id="199" idx="1"/>
          </p:cNvCxnSpPr>
          <p:nvPr/>
        </p:nvCxnSpPr>
        <p:spPr>
          <a:xfrm>
            <a:off x="3357558" y="5665718"/>
            <a:ext cx="1586209" cy="281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4F61FB76-BEE6-1C5B-8A05-FB49413DB890}"/>
              </a:ext>
            </a:extLst>
          </p:cNvPr>
          <p:cNvCxnSpPr>
            <a:cxnSpLocks/>
          </p:cNvCxnSpPr>
          <p:nvPr/>
        </p:nvCxnSpPr>
        <p:spPr>
          <a:xfrm flipV="1">
            <a:off x="3367830" y="6014502"/>
            <a:ext cx="1579113" cy="5525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22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7DDB-02EE-C09B-C563-C473BF262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FC712A-D492-74FE-8777-4795546ED785}"/>
              </a:ext>
            </a:extLst>
          </p:cNvPr>
          <p:cNvSpPr txBox="1"/>
          <p:nvPr/>
        </p:nvSpPr>
        <p:spPr>
          <a:xfrm>
            <a:off x="-1" y="0"/>
            <a:ext cx="6531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X2: Breeding Bird Survey and Variables Site Map</a:t>
            </a:r>
          </a:p>
          <a:p>
            <a:r>
              <a:rPr lang="en-CA" dirty="0"/>
              <a:t>Map of North Slope (coastline length annotated)</a:t>
            </a:r>
          </a:p>
          <a:p>
            <a:r>
              <a:rPr lang="en-CA" dirty="0"/>
              <a:t>Breeding Bird Survey Drawn Out (coastline length annotated)</a:t>
            </a:r>
          </a:p>
          <a:p>
            <a:r>
              <a:rPr lang="en-CA" dirty="0" err="1"/>
              <a:t>Icemelt</a:t>
            </a:r>
            <a:r>
              <a:rPr lang="en-CA" dirty="0"/>
              <a:t> drop region polygon</a:t>
            </a:r>
          </a:p>
          <a:p>
            <a:r>
              <a:rPr lang="en-CA" dirty="0"/>
              <a:t>Location of snowmelt and plant phenology transects</a:t>
            </a:r>
          </a:p>
          <a:p>
            <a:r>
              <a:rPr lang="en-CA" dirty="0" err="1"/>
              <a:t>Komakuk</a:t>
            </a:r>
            <a:r>
              <a:rPr lang="en-CA" dirty="0"/>
              <a:t> breeding temperature site</a:t>
            </a:r>
          </a:p>
        </p:txBody>
      </p:sp>
      <p:pic>
        <p:nvPicPr>
          <p:cNvPr id="6" name="Picture 5" descr="A map of a sea&#10;&#10;AI-generated content may be incorrect.">
            <a:extLst>
              <a:ext uri="{FF2B5EF4-FFF2-40B4-BE49-F238E27FC236}">
                <a16:creationId xmlns:a16="http://schemas.microsoft.com/office/drawing/2014/main" id="{BD3A7892-50B4-1B60-1E5B-11DB7116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2" y="5554501"/>
            <a:ext cx="3667227" cy="2593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831644-2783-0EB2-E318-1457E1FC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2" y="2667543"/>
            <a:ext cx="3667226" cy="2593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12F2DD-DB32-8680-034B-6A1D4F3758FB}"/>
              </a:ext>
            </a:extLst>
          </p:cNvPr>
          <p:cNvSpPr/>
          <p:nvPr/>
        </p:nvSpPr>
        <p:spPr>
          <a:xfrm>
            <a:off x="3007360" y="3927475"/>
            <a:ext cx="196850" cy="1460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2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9DBA-F486-7722-9711-3F513E86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E47226-6DF9-DCB3-5638-9340B9A21FA9}"/>
              </a:ext>
            </a:extLst>
          </p:cNvPr>
          <p:cNvSpPr txBox="1"/>
          <p:nvPr/>
        </p:nvSpPr>
        <p:spPr>
          <a:xfrm>
            <a:off x="0" y="0"/>
            <a:ext cx="53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X4: SEM</a:t>
            </a:r>
          </a:p>
          <a:p>
            <a:r>
              <a:rPr lang="en-CA" dirty="0"/>
              <a:t>SEM plot</a:t>
            </a:r>
          </a:p>
          <a:p>
            <a:r>
              <a:rPr lang="en-CA" dirty="0"/>
              <a:t>Predictions for each graph</a:t>
            </a:r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EC424C7E-0397-F4A5-99E9-B6EFF938E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1665"/>
            <a:ext cx="6848373" cy="57069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72D33A-9547-3871-162B-2F1B4F6D7B44}"/>
              </a:ext>
            </a:extLst>
          </p:cNvPr>
          <p:cNvGrpSpPr/>
          <p:nvPr/>
        </p:nvGrpSpPr>
        <p:grpSpPr>
          <a:xfrm>
            <a:off x="705271" y="8245916"/>
            <a:ext cx="5753100" cy="287128"/>
            <a:chOff x="705271" y="8245916"/>
            <a:chExt cx="5753100" cy="2871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7CDE7F-A5A5-154E-2EFC-0FE90010C843}"/>
                </a:ext>
              </a:extLst>
            </p:cNvPr>
            <p:cNvSpPr/>
            <p:nvPr/>
          </p:nvSpPr>
          <p:spPr>
            <a:xfrm>
              <a:off x="705271" y="8248650"/>
              <a:ext cx="825079" cy="284394"/>
            </a:xfrm>
            <a:prstGeom prst="rect">
              <a:avLst/>
            </a:prstGeom>
            <a:solidFill>
              <a:srgbClr val="56B4E9">
                <a:alpha val="4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51B766-FA3A-655B-5B02-C36980B52F7D}"/>
                </a:ext>
              </a:extLst>
            </p:cNvPr>
            <p:cNvSpPr/>
            <p:nvPr/>
          </p:nvSpPr>
          <p:spPr>
            <a:xfrm>
              <a:off x="2248321" y="8248650"/>
              <a:ext cx="990179" cy="281660"/>
            </a:xfrm>
            <a:prstGeom prst="rect">
              <a:avLst/>
            </a:prstGeom>
            <a:solidFill>
              <a:srgbClr val="F0E442">
                <a:alpha val="4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AABB57-F1ED-AA64-DDAE-E89FC6297B8E}"/>
                </a:ext>
              </a:extLst>
            </p:cNvPr>
            <p:cNvSpPr/>
            <p:nvPr/>
          </p:nvSpPr>
          <p:spPr>
            <a:xfrm>
              <a:off x="3975521" y="8245916"/>
              <a:ext cx="825079" cy="284394"/>
            </a:xfrm>
            <a:prstGeom prst="rect">
              <a:avLst/>
            </a:prstGeom>
            <a:solidFill>
              <a:srgbClr val="D55E00">
                <a:alpha val="4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A12E1F-5881-4C52-D982-83A33917992E}"/>
                </a:ext>
              </a:extLst>
            </p:cNvPr>
            <p:cNvSpPr/>
            <p:nvPr/>
          </p:nvSpPr>
          <p:spPr>
            <a:xfrm>
              <a:off x="5633292" y="8248650"/>
              <a:ext cx="825079" cy="281660"/>
            </a:xfrm>
            <a:prstGeom prst="rect">
              <a:avLst/>
            </a:prstGeom>
            <a:solidFill>
              <a:srgbClr val="009E73">
                <a:alpha val="4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A8EEDD6-1BA0-2494-D995-62CF129D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00800"/>
            <a:ext cx="6858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1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2437-B6CC-C6B3-6D19-B90FC8703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5BA855-9158-41E1-4BB3-29428D9B7E39}"/>
              </a:ext>
            </a:extLst>
          </p:cNvPr>
          <p:cNvSpPr txBox="1"/>
          <p:nvPr/>
        </p:nvSpPr>
        <p:spPr>
          <a:xfrm>
            <a:off x="-2917372" y="0"/>
            <a:ext cx="53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X4: SEM</a:t>
            </a:r>
          </a:p>
          <a:p>
            <a:r>
              <a:rPr lang="en-CA" dirty="0"/>
              <a:t>SEM plot</a:t>
            </a:r>
          </a:p>
          <a:p>
            <a:r>
              <a:rPr lang="en-CA" dirty="0"/>
              <a:t>Predictions for each graph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39FF9-AE8A-EC19-EFD5-F17816024A90}"/>
              </a:ext>
            </a:extLst>
          </p:cNvPr>
          <p:cNvGrpSpPr/>
          <p:nvPr/>
        </p:nvGrpSpPr>
        <p:grpSpPr>
          <a:xfrm>
            <a:off x="7124700" y="6803703"/>
            <a:ext cx="5753100" cy="287128"/>
            <a:chOff x="705271" y="8245916"/>
            <a:chExt cx="5753100" cy="2871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72E2D9-7FA6-B139-9986-7CF1A4ECC829}"/>
                </a:ext>
              </a:extLst>
            </p:cNvPr>
            <p:cNvSpPr/>
            <p:nvPr/>
          </p:nvSpPr>
          <p:spPr>
            <a:xfrm>
              <a:off x="705271" y="8248650"/>
              <a:ext cx="825079" cy="284394"/>
            </a:xfrm>
            <a:prstGeom prst="rect">
              <a:avLst/>
            </a:prstGeom>
            <a:solidFill>
              <a:srgbClr val="56B4E9">
                <a:alpha val="4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B695C3-CC48-06E7-D02F-9E0684A39049}"/>
                </a:ext>
              </a:extLst>
            </p:cNvPr>
            <p:cNvSpPr/>
            <p:nvPr/>
          </p:nvSpPr>
          <p:spPr>
            <a:xfrm>
              <a:off x="2248321" y="8248650"/>
              <a:ext cx="990179" cy="281660"/>
            </a:xfrm>
            <a:prstGeom prst="rect">
              <a:avLst/>
            </a:prstGeom>
            <a:solidFill>
              <a:srgbClr val="F0E442">
                <a:alpha val="4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352B0D-34C3-44D9-C887-B7B25D22E91F}"/>
                </a:ext>
              </a:extLst>
            </p:cNvPr>
            <p:cNvSpPr/>
            <p:nvPr/>
          </p:nvSpPr>
          <p:spPr>
            <a:xfrm>
              <a:off x="3975521" y="8245916"/>
              <a:ext cx="825079" cy="284394"/>
            </a:xfrm>
            <a:prstGeom prst="rect">
              <a:avLst/>
            </a:prstGeom>
            <a:solidFill>
              <a:srgbClr val="D55E00">
                <a:alpha val="4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7C48BF-B623-FE9F-595E-57B62DACE39C}"/>
                </a:ext>
              </a:extLst>
            </p:cNvPr>
            <p:cNvSpPr/>
            <p:nvPr/>
          </p:nvSpPr>
          <p:spPr>
            <a:xfrm>
              <a:off x="5633292" y="8248650"/>
              <a:ext cx="825079" cy="281660"/>
            </a:xfrm>
            <a:prstGeom prst="rect">
              <a:avLst/>
            </a:prstGeom>
            <a:solidFill>
              <a:srgbClr val="009E73">
                <a:alpha val="49804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F545A86-7686-AA26-33EF-39DD0BC53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1100" y="6359379"/>
            <a:ext cx="4354286" cy="28439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1184D07-E1F3-71C0-EFAC-0A2E4707E9D1}"/>
              </a:ext>
            </a:extLst>
          </p:cNvPr>
          <p:cNvGrpSpPr/>
          <p:nvPr/>
        </p:nvGrpSpPr>
        <p:grpSpPr>
          <a:xfrm>
            <a:off x="243925" y="4620015"/>
            <a:ext cx="4109988" cy="3701087"/>
            <a:chOff x="243925" y="5154723"/>
            <a:chExt cx="4109988" cy="3701087"/>
          </a:xfrm>
        </p:grpSpPr>
        <p:pic>
          <p:nvPicPr>
            <p:cNvPr id="11" name="Picture 10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DEF7AACF-A6AC-0FBF-3652-918CDC3A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6863" y="6959599"/>
              <a:ext cx="3887049" cy="1896211"/>
            </a:xfrm>
            <a:prstGeom prst="rect">
              <a:avLst/>
            </a:prstGeom>
          </p:spPr>
        </p:pic>
        <p:pic>
          <p:nvPicPr>
            <p:cNvPr id="14" name="Picture 13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7B04BDA5-230F-8192-DB62-36A81FF1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6864" y="5154723"/>
              <a:ext cx="3887049" cy="1933374"/>
            </a:xfrm>
            <a:prstGeom prst="rect">
              <a:avLst/>
            </a:prstGeom>
          </p:spPr>
        </p:pic>
        <p:pic>
          <p:nvPicPr>
            <p:cNvPr id="15" name="Picture 14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6105C07A-7A78-C10C-650B-838CC6B2B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925" y="5767107"/>
              <a:ext cx="266391" cy="1933374"/>
            </a:xfrm>
            <a:prstGeom prst="rect">
              <a:avLst/>
            </a:prstGeom>
          </p:spPr>
        </p:pic>
      </p:grpSp>
      <p:pic>
        <p:nvPicPr>
          <p:cNvPr id="20" name="Picture 19" descr="A diagram of a network&#10;&#10;AI-generated content may be incorrect.">
            <a:extLst>
              <a:ext uri="{FF2B5EF4-FFF2-40B4-BE49-F238E27FC236}">
                <a16:creationId xmlns:a16="http://schemas.microsoft.com/office/drawing/2014/main" id="{76AA95B1-ED54-3869-9B85-0C83C7A9F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25" y="310400"/>
            <a:ext cx="6369778" cy="53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6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3A526-F51E-3E85-4714-CAF462EA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diagram of a network&#10;&#10;AI-generated content may be incorrect.">
            <a:extLst>
              <a:ext uri="{FF2B5EF4-FFF2-40B4-BE49-F238E27FC236}">
                <a16:creationId xmlns:a16="http://schemas.microsoft.com/office/drawing/2014/main" id="{82F35E89-BA86-B145-61E0-766EA7BFC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3" y="1132417"/>
            <a:ext cx="6878320" cy="5731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CDF90C-A668-BFA4-8C99-66ACE4153A1A}"/>
              </a:ext>
            </a:extLst>
          </p:cNvPr>
          <p:cNvSpPr txBox="1"/>
          <p:nvPr/>
        </p:nvSpPr>
        <p:spPr>
          <a:xfrm>
            <a:off x="0" y="0"/>
            <a:ext cx="53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X4: SEM</a:t>
            </a:r>
          </a:p>
          <a:p>
            <a:r>
              <a:rPr lang="en-CA" dirty="0"/>
              <a:t>SEM plot</a:t>
            </a:r>
          </a:p>
          <a:p>
            <a:r>
              <a:rPr lang="en-CA" dirty="0"/>
              <a:t>Predictions for each graph</a:t>
            </a: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F530D0D-1399-B9B4-2755-9A3AA344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" y="6743700"/>
            <a:ext cx="6858000" cy="24003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C1DB41-E19C-CB92-D826-0C3DD69BEFAC}"/>
              </a:ext>
            </a:extLst>
          </p:cNvPr>
          <p:cNvSpPr/>
          <p:nvPr/>
        </p:nvSpPr>
        <p:spPr>
          <a:xfrm>
            <a:off x="3162300" y="5378449"/>
            <a:ext cx="539750" cy="533401"/>
          </a:xfrm>
          <a:prstGeom prst="rect">
            <a:avLst/>
          </a:prstGeom>
          <a:solidFill>
            <a:srgbClr val="E69F00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719895-87B4-0727-C45E-4EADB8D98D3D}"/>
              </a:ext>
            </a:extLst>
          </p:cNvPr>
          <p:cNvSpPr/>
          <p:nvPr/>
        </p:nvSpPr>
        <p:spPr>
          <a:xfrm>
            <a:off x="114201" y="4491999"/>
            <a:ext cx="534610" cy="528321"/>
          </a:xfrm>
          <a:prstGeom prst="rect">
            <a:avLst/>
          </a:prstGeom>
          <a:solidFill>
            <a:srgbClr val="CC79A7">
              <a:alpha val="50196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17C8D8-8C94-6BC7-E7AB-3CE8793CF9EE}"/>
              </a:ext>
            </a:extLst>
          </p:cNvPr>
          <p:cNvSpPr/>
          <p:nvPr/>
        </p:nvSpPr>
        <p:spPr>
          <a:xfrm>
            <a:off x="6223857" y="6275290"/>
            <a:ext cx="534610" cy="528321"/>
          </a:xfrm>
          <a:prstGeom prst="rect">
            <a:avLst/>
          </a:prstGeom>
          <a:solidFill>
            <a:srgbClr val="0072B2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127403-A88F-DAE9-20A6-2FC4CC14F1EF}"/>
              </a:ext>
            </a:extLst>
          </p:cNvPr>
          <p:cNvSpPr txBox="1"/>
          <p:nvPr/>
        </p:nvSpPr>
        <p:spPr>
          <a:xfrm>
            <a:off x="-3752850" y="2401212"/>
            <a:ext cx="30797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"</a:t>
            </a:r>
            <a:r>
              <a:rPr lang="en-CA" dirty="0" err="1"/>
              <a:t>regional_temp</a:t>
            </a:r>
            <a:r>
              <a:rPr lang="en-CA" dirty="0"/>
              <a:t>" = "#999999",  # Regional Temperature  "</a:t>
            </a:r>
            <a:r>
              <a:rPr lang="en-CA" dirty="0" err="1"/>
              <a:t>breeding_temp</a:t>
            </a:r>
            <a:r>
              <a:rPr lang="en-CA" dirty="0"/>
              <a:t>" = "#ECDC06",  # Breeding Temperature  "</a:t>
            </a:r>
            <a:r>
              <a:rPr lang="en-CA" dirty="0" err="1"/>
              <a:t>icemelt</a:t>
            </a:r>
            <a:r>
              <a:rPr lang="en-CA" dirty="0"/>
              <a:t>" = "#56B4E9",        # </a:t>
            </a:r>
            <a:r>
              <a:rPr lang="en-CA" dirty="0" err="1"/>
              <a:t>Icemelt</a:t>
            </a:r>
            <a:r>
              <a:rPr lang="en-CA" dirty="0"/>
              <a:t>  "snowmelt" = "#D55E00",       # Snowmelt  "budburst" = "#009E73",       # Budburst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48D229-014C-5B25-0B4F-07CE6E5FADE3}"/>
              </a:ext>
            </a:extLst>
          </p:cNvPr>
          <p:cNvSpPr/>
          <p:nvPr/>
        </p:nvSpPr>
        <p:spPr>
          <a:xfrm>
            <a:off x="114201" y="3152149"/>
            <a:ext cx="534610" cy="528321"/>
          </a:xfrm>
          <a:prstGeom prst="rect">
            <a:avLst/>
          </a:prstGeom>
          <a:solidFill>
            <a:srgbClr val="56B4E9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4D8746-1C8C-7EDA-1606-9CCDAFF0F9ED}"/>
              </a:ext>
            </a:extLst>
          </p:cNvPr>
          <p:cNvSpPr/>
          <p:nvPr/>
        </p:nvSpPr>
        <p:spPr>
          <a:xfrm>
            <a:off x="2145780" y="3151524"/>
            <a:ext cx="534610" cy="523241"/>
          </a:xfrm>
          <a:prstGeom prst="rect">
            <a:avLst/>
          </a:prstGeom>
          <a:solidFill>
            <a:srgbClr val="F0E442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9CF894-F12D-0E15-C6A3-A883E5D53F14}"/>
              </a:ext>
            </a:extLst>
          </p:cNvPr>
          <p:cNvSpPr/>
          <p:nvPr/>
        </p:nvSpPr>
        <p:spPr>
          <a:xfrm>
            <a:off x="4187519" y="3152149"/>
            <a:ext cx="534610" cy="528321"/>
          </a:xfrm>
          <a:prstGeom prst="rect">
            <a:avLst/>
          </a:prstGeom>
          <a:solidFill>
            <a:srgbClr val="D55E00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961462-6B62-F606-A644-C4993A4D3AB8}"/>
              </a:ext>
            </a:extLst>
          </p:cNvPr>
          <p:cNvSpPr/>
          <p:nvPr/>
        </p:nvSpPr>
        <p:spPr>
          <a:xfrm>
            <a:off x="6223857" y="3157874"/>
            <a:ext cx="534610" cy="523241"/>
          </a:xfrm>
          <a:prstGeom prst="rect">
            <a:avLst/>
          </a:prstGeom>
          <a:solidFill>
            <a:srgbClr val="009E73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CD44CC-8F88-C17E-8C61-31AD9DCA48C9}"/>
              </a:ext>
            </a:extLst>
          </p:cNvPr>
          <p:cNvSpPr/>
          <p:nvPr/>
        </p:nvSpPr>
        <p:spPr>
          <a:xfrm>
            <a:off x="3168025" y="1184082"/>
            <a:ext cx="534610" cy="523241"/>
          </a:xfrm>
          <a:prstGeom prst="rect">
            <a:avLst/>
          </a:prstGeom>
          <a:solidFill>
            <a:srgbClr val="999999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01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64DC4-E5E1-2D42-E240-C1FF3C5D3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AD9C9-59C6-6B5D-142C-9FF678903DBE}"/>
              </a:ext>
            </a:extLst>
          </p:cNvPr>
          <p:cNvSpPr txBox="1"/>
          <p:nvPr/>
        </p:nvSpPr>
        <p:spPr>
          <a:xfrm>
            <a:off x="-1" y="0"/>
            <a:ext cx="6531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X2: Breeding Bird Survey and Variables Site Map</a:t>
            </a:r>
          </a:p>
          <a:p>
            <a:r>
              <a:rPr lang="en-CA" dirty="0"/>
              <a:t>Map of North Slope (coastline length annotated)</a:t>
            </a:r>
          </a:p>
          <a:p>
            <a:r>
              <a:rPr lang="en-CA" dirty="0"/>
              <a:t>Breeding Bird Survey Drawn Out (coastline length annotated)</a:t>
            </a:r>
          </a:p>
          <a:p>
            <a:r>
              <a:rPr lang="en-CA" dirty="0" err="1"/>
              <a:t>Icemelt</a:t>
            </a:r>
            <a:r>
              <a:rPr lang="en-CA" dirty="0"/>
              <a:t> drop region polygon</a:t>
            </a:r>
          </a:p>
          <a:p>
            <a:r>
              <a:rPr lang="en-CA" dirty="0"/>
              <a:t>Location of snowmelt and plant phenology transects</a:t>
            </a:r>
          </a:p>
          <a:p>
            <a:r>
              <a:rPr lang="en-CA" dirty="0" err="1"/>
              <a:t>Komakuk</a:t>
            </a:r>
            <a:r>
              <a:rPr lang="en-CA" dirty="0"/>
              <a:t> breeding temperature site</a:t>
            </a:r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961870BF-BC4D-D908-19F6-AB7E5A6C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290285"/>
            <a:ext cx="6055690" cy="85634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4BAE9D-F79A-6BB9-1D26-403657125446}"/>
              </a:ext>
            </a:extLst>
          </p:cNvPr>
          <p:cNvSpPr/>
          <p:nvPr/>
        </p:nvSpPr>
        <p:spPr>
          <a:xfrm>
            <a:off x="762530" y="924983"/>
            <a:ext cx="304269" cy="175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2ED3CA-542B-9291-2666-3578038AB52B}"/>
              </a:ext>
            </a:extLst>
          </p:cNvPr>
          <p:cNvGrpSpPr/>
          <p:nvPr/>
        </p:nvGrpSpPr>
        <p:grpSpPr>
          <a:xfrm>
            <a:off x="326572" y="4159250"/>
            <a:ext cx="6055690" cy="2034117"/>
            <a:chOff x="326572" y="4159250"/>
            <a:chExt cx="6055690" cy="20341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3F3CA7-F044-24D9-5165-15692507FAA7}"/>
                </a:ext>
              </a:extLst>
            </p:cNvPr>
            <p:cNvSpPr/>
            <p:nvPr/>
          </p:nvSpPr>
          <p:spPr>
            <a:xfrm>
              <a:off x="2608263" y="4159250"/>
              <a:ext cx="107950" cy="63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19492A2-FEC6-09CF-872A-2C70380A2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572" y="4222750"/>
              <a:ext cx="2281691" cy="195368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319B42-F163-B2DC-BDF5-75AAA75BDE95}"/>
                </a:ext>
              </a:extLst>
            </p:cNvPr>
            <p:cNvCxnSpPr>
              <a:cxnSpLocks/>
            </p:cNvCxnSpPr>
            <p:nvPr/>
          </p:nvCxnSpPr>
          <p:spPr>
            <a:xfrm>
              <a:off x="2716213" y="4222750"/>
              <a:ext cx="3666049" cy="197061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ED505B-ECB9-8843-C566-11F6888381C4}"/>
              </a:ext>
            </a:extLst>
          </p:cNvPr>
          <p:cNvCxnSpPr>
            <a:cxnSpLocks/>
          </p:cNvCxnSpPr>
          <p:nvPr/>
        </p:nvCxnSpPr>
        <p:spPr>
          <a:xfrm flipH="1">
            <a:off x="339725" y="1100666"/>
            <a:ext cx="422805" cy="229499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E63988-D369-B647-FA87-26DFB2258112}"/>
              </a:ext>
            </a:extLst>
          </p:cNvPr>
          <p:cNvCxnSpPr>
            <a:cxnSpLocks/>
          </p:cNvCxnSpPr>
          <p:nvPr/>
        </p:nvCxnSpPr>
        <p:spPr>
          <a:xfrm>
            <a:off x="1066799" y="1100666"/>
            <a:ext cx="5315463" cy="2283884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38DB0C6-FDC7-C804-BE27-F31A861C6905}"/>
              </a:ext>
            </a:extLst>
          </p:cNvPr>
          <p:cNvSpPr/>
          <p:nvPr/>
        </p:nvSpPr>
        <p:spPr>
          <a:xfrm>
            <a:off x="842434" y="4568295"/>
            <a:ext cx="1631259" cy="426509"/>
          </a:xfrm>
          <a:prstGeom prst="rect">
            <a:avLst/>
          </a:prstGeom>
          <a:solidFill>
            <a:srgbClr val="F0E44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Komakuk</a:t>
            </a: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Beach</a:t>
            </a:r>
            <a:b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Breeding Temperature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0B9EF9-7F29-C59D-9992-DE917DC03F84}"/>
              </a:ext>
            </a:extLst>
          </p:cNvPr>
          <p:cNvSpPr/>
          <p:nvPr/>
        </p:nvSpPr>
        <p:spPr>
          <a:xfrm>
            <a:off x="1739899" y="663908"/>
            <a:ext cx="2205567" cy="426509"/>
          </a:xfrm>
          <a:prstGeom prst="rect">
            <a:avLst/>
          </a:prstGeom>
          <a:solidFill>
            <a:srgbClr val="56B4E9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Beaufort Sea, Mackenzie Delta </a:t>
            </a:r>
          </a:p>
          <a:p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 Ice Drop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EE12BC-97A0-B70A-5DE2-8E02F25C3700}"/>
              </a:ext>
            </a:extLst>
          </p:cNvPr>
          <p:cNvGrpSpPr/>
          <p:nvPr/>
        </p:nvGrpSpPr>
        <p:grpSpPr>
          <a:xfrm>
            <a:off x="4124245" y="6356725"/>
            <a:ext cx="1656068" cy="771790"/>
            <a:chOff x="1609645" y="6385056"/>
            <a:chExt cx="1656068" cy="77179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8C136F-AB1D-899F-73C2-8D3DF2B3BB03}"/>
                </a:ext>
              </a:extLst>
            </p:cNvPr>
            <p:cNvSpPr/>
            <p:nvPr/>
          </p:nvSpPr>
          <p:spPr>
            <a:xfrm>
              <a:off x="1609645" y="6385056"/>
              <a:ext cx="1656067" cy="2547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</a:rPr>
                <a:t>Phenology Transects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E9F24B-5D64-B4BE-A71A-8B47A5FA83EA}"/>
                </a:ext>
              </a:extLst>
            </p:cNvPr>
            <p:cNvSpPr/>
            <p:nvPr/>
          </p:nvSpPr>
          <p:spPr>
            <a:xfrm>
              <a:off x="1609646" y="6629777"/>
              <a:ext cx="1656067" cy="254794"/>
            </a:xfrm>
            <a:prstGeom prst="rect">
              <a:avLst/>
            </a:prstGeom>
            <a:solidFill>
              <a:srgbClr val="009E7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</a:rPr>
                <a:t>Budburst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573A9C-B0B0-97B4-8D23-F078D203D0A3}"/>
                </a:ext>
              </a:extLst>
            </p:cNvPr>
            <p:cNvSpPr/>
            <p:nvPr/>
          </p:nvSpPr>
          <p:spPr>
            <a:xfrm>
              <a:off x="1609645" y="6884571"/>
              <a:ext cx="1656067" cy="272275"/>
            </a:xfrm>
            <a:prstGeom prst="rect">
              <a:avLst/>
            </a:prstGeom>
            <a:solidFill>
              <a:srgbClr val="D55E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</a:rPr>
                <a:t>Snowmelt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491F433-2162-FC41-027F-50DCC6FB6F2F}"/>
              </a:ext>
            </a:extLst>
          </p:cNvPr>
          <p:cNvSpPr/>
          <p:nvPr/>
        </p:nvSpPr>
        <p:spPr>
          <a:xfrm>
            <a:off x="827838" y="4110036"/>
            <a:ext cx="1631259" cy="426509"/>
          </a:xfrm>
          <a:prstGeom prst="rect">
            <a:avLst/>
          </a:prstGeom>
          <a:solidFill>
            <a:srgbClr val="F0E44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Komakuk</a:t>
            </a: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Beach</a:t>
            </a:r>
            <a:b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Breeding Temperature</a:t>
            </a:r>
          </a:p>
        </p:txBody>
      </p:sp>
    </p:spTree>
    <p:extLst>
      <p:ext uri="{BB962C8B-B14F-4D97-AF65-F5344CB8AC3E}">
        <p14:creationId xmlns:p14="http://schemas.microsoft.com/office/powerpoint/2010/main" val="382674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A4D21-7B7E-628A-1BE1-D97C373E6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BA5075-5DC7-4F9E-6663-3DAFAF184A95}"/>
              </a:ext>
            </a:extLst>
          </p:cNvPr>
          <p:cNvSpPr txBox="1"/>
          <p:nvPr/>
        </p:nvSpPr>
        <p:spPr>
          <a:xfrm>
            <a:off x="0" y="0"/>
            <a:ext cx="538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X5: ARU vocalizations</a:t>
            </a:r>
          </a:p>
          <a:p>
            <a:r>
              <a:rPr lang="en-CA" dirty="0"/>
              <a:t>Calling temp split plot</a:t>
            </a:r>
          </a:p>
          <a:p>
            <a:r>
              <a:rPr lang="en-CA" dirty="0"/>
              <a:t>Regression</a:t>
            </a:r>
          </a:p>
          <a:p>
            <a:r>
              <a:rPr lang="en-CA" dirty="0"/>
              <a:t>Colour coded picture of each bird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7B68FC4-98E9-DB04-56C9-CC35904D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10883" y="1393371"/>
            <a:ext cx="68580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D8DB5-26AC-4E8E-4310-0367A8BE9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0" t="9183" r="13731"/>
          <a:stretch/>
        </p:blipFill>
        <p:spPr>
          <a:xfrm flipH="1">
            <a:off x="4888171" y="1637794"/>
            <a:ext cx="1757578" cy="1708372"/>
          </a:xfrm>
          <a:prstGeom prst="ellipse">
            <a:avLst/>
          </a:prstGeom>
          <a:ln w="76200">
            <a:solidFill>
              <a:srgbClr val="58A3CC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BD8D16-29D5-5A6D-C3F3-A4136D97B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33" t="3994" r="9402"/>
          <a:stretch/>
        </p:blipFill>
        <p:spPr>
          <a:xfrm>
            <a:off x="-5556597" y="7072222"/>
            <a:ext cx="2766694" cy="2766694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3D8602-0FE3-E606-3D2F-0C434B2EF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91" r="10889"/>
          <a:stretch/>
        </p:blipFill>
        <p:spPr>
          <a:xfrm>
            <a:off x="2721125" y="1657185"/>
            <a:ext cx="1757578" cy="1692646"/>
          </a:xfrm>
          <a:prstGeom prst="ellipse">
            <a:avLst/>
          </a:prstGeom>
          <a:ln w="76200">
            <a:solidFill>
              <a:srgbClr val="EEC058"/>
            </a:solidFill>
          </a:ln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B5009E5-412A-280F-4910-E1ACE2AD004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000" b="5644"/>
          <a:stretch/>
        </p:blipFill>
        <p:spPr>
          <a:xfrm>
            <a:off x="274320" y="3522740"/>
            <a:ext cx="6583680" cy="5176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24FF8B-256F-D799-DE80-1C25D471A9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33" t="3994" r="9402"/>
          <a:stretch/>
        </p:blipFill>
        <p:spPr>
          <a:xfrm>
            <a:off x="554079" y="1653520"/>
            <a:ext cx="1757578" cy="1692646"/>
          </a:xfrm>
          <a:prstGeom prst="ellipse">
            <a:avLst/>
          </a:prstGeom>
          <a:ln w="76200">
            <a:solidFill>
              <a:srgbClr val="CC79A7"/>
            </a:solidFill>
          </a:ln>
        </p:spPr>
      </p:pic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2ABD264-151B-3FD7-BB21-D0BDC81D3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10883" y="-478971"/>
            <a:ext cx="6858000" cy="5486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DFCCD88-05B8-E652-5FB9-85DA2287BC72}"/>
              </a:ext>
            </a:extLst>
          </p:cNvPr>
          <p:cNvGrpSpPr/>
          <p:nvPr/>
        </p:nvGrpSpPr>
        <p:grpSpPr>
          <a:xfrm>
            <a:off x="-490378" y="8699502"/>
            <a:ext cx="3182778" cy="482079"/>
            <a:chOff x="-490378" y="8699502"/>
            <a:chExt cx="3182778" cy="48207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A8CCE3-1E62-17B9-7B94-9DA91D8BE090}"/>
                </a:ext>
              </a:extLst>
            </p:cNvPr>
            <p:cNvSpPr/>
            <p:nvPr/>
          </p:nvSpPr>
          <p:spPr>
            <a:xfrm>
              <a:off x="1288934" y="8796742"/>
              <a:ext cx="154104" cy="154104"/>
            </a:xfrm>
            <a:prstGeom prst="rect">
              <a:avLst/>
            </a:prstGeom>
            <a:solidFill>
              <a:srgbClr val="EE75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BB9D67-FC14-D27A-C902-EDCED918B8AF}"/>
                </a:ext>
              </a:extLst>
            </p:cNvPr>
            <p:cNvSpPr/>
            <p:nvPr/>
          </p:nvSpPr>
          <p:spPr>
            <a:xfrm>
              <a:off x="2025534" y="8796742"/>
              <a:ext cx="154104" cy="154104"/>
            </a:xfrm>
            <a:prstGeom prst="rect">
              <a:avLst/>
            </a:prstGeom>
            <a:solidFill>
              <a:srgbClr val="7DA3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4" name="Picture 23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FB13CE1C-877F-5221-B770-6373008F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4048" r="68561"/>
            <a:stretch/>
          </p:blipFill>
          <p:spPr>
            <a:xfrm>
              <a:off x="-490378" y="8699502"/>
              <a:ext cx="3182778" cy="482079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9BDDF8-965B-8751-2BDE-26826F9EB205}"/>
              </a:ext>
            </a:extLst>
          </p:cNvPr>
          <p:cNvCxnSpPr/>
          <p:nvPr/>
        </p:nvCxnSpPr>
        <p:spPr>
          <a:xfrm flipV="1">
            <a:off x="495300" y="6066367"/>
            <a:ext cx="207433" cy="2667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A0ABE5-4BE7-CC39-A833-83BA544F7A83}"/>
              </a:ext>
            </a:extLst>
          </p:cNvPr>
          <p:cNvCxnSpPr>
            <a:cxnSpLocks/>
          </p:cNvCxnSpPr>
          <p:nvPr/>
        </p:nvCxnSpPr>
        <p:spPr>
          <a:xfrm flipH="1" flipV="1">
            <a:off x="1666240" y="6062982"/>
            <a:ext cx="585893" cy="2700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2DC476-A02F-E395-B849-0B8506322571}"/>
              </a:ext>
            </a:extLst>
          </p:cNvPr>
          <p:cNvCxnSpPr>
            <a:cxnSpLocks/>
          </p:cNvCxnSpPr>
          <p:nvPr/>
        </p:nvCxnSpPr>
        <p:spPr>
          <a:xfrm flipH="1" flipV="1">
            <a:off x="3769360" y="6062982"/>
            <a:ext cx="709343" cy="2700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82CCD5B-4B08-76FB-8FC5-216664EF9D77}"/>
              </a:ext>
            </a:extLst>
          </p:cNvPr>
          <p:cNvCxnSpPr>
            <a:cxnSpLocks/>
          </p:cNvCxnSpPr>
          <p:nvPr/>
        </p:nvCxnSpPr>
        <p:spPr>
          <a:xfrm flipH="1" flipV="1">
            <a:off x="5836920" y="6062982"/>
            <a:ext cx="746760" cy="2700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6EF3C3-C320-08B7-C02A-EBBFE5596063}"/>
              </a:ext>
            </a:extLst>
          </p:cNvPr>
          <p:cNvCxnSpPr>
            <a:cxnSpLocks/>
          </p:cNvCxnSpPr>
          <p:nvPr/>
        </p:nvCxnSpPr>
        <p:spPr>
          <a:xfrm flipV="1">
            <a:off x="2655616" y="6062982"/>
            <a:ext cx="171909" cy="27177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13033CD-4392-899C-87C7-BBD845CF975D}"/>
              </a:ext>
            </a:extLst>
          </p:cNvPr>
          <p:cNvCxnSpPr>
            <a:cxnSpLocks/>
          </p:cNvCxnSpPr>
          <p:nvPr/>
        </p:nvCxnSpPr>
        <p:spPr>
          <a:xfrm flipV="1">
            <a:off x="4821499" y="6062982"/>
            <a:ext cx="86250" cy="27177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94BE1E7-A2D3-A4EC-856C-D472F5002516}"/>
              </a:ext>
            </a:extLst>
          </p:cNvPr>
          <p:cNvSpPr/>
          <p:nvPr/>
        </p:nvSpPr>
        <p:spPr>
          <a:xfrm>
            <a:off x="3429000" y="6062982"/>
            <a:ext cx="327696" cy="128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3" name="Picture 5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4D6ADEF-BC2F-8B70-CBAC-607FC9431C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5726" b="5644"/>
          <a:stretch/>
        </p:blipFill>
        <p:spPr>
          <a:xfrm>
            <a:off x="-58336" y="3522740"/>
            <a:ext cx="293110" cy="51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50D7F-2ADA-F3F1-D38C-FA36E5810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8C0F6290-A7AB-38B8-1EB6-95195932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90285"/>
            <a:ext cx="6055690" cy="85634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A00500-F164-A3DF-D022-59489C506F4F}"/>
              </a:ext>
            </a:extLst>
          </p:cNvPr>
          <p:cNvSpPr/>
          <p:nvPr/>
        </p:nvSpPr>
        <p:spPr>
          <a:xfrm>
            <a:off x="762530" y="924983"/>
            <a:ext cx="304269" cy="175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0CC5F7-C8AE-945B-8026-B72FBC91C2BA}"/>
              </a:ext>
            </a:extLst>
          </p:cNvPr>
          <p:cNvGrpSpPr/>
          <p:nvPr/>
        </p:nvGrpSpPr>
        <p:grpSpPr>
          <a:xfrm>
            <a:off x="326572" y="4159250"/>
            <a:ext cx="6055690" cy="2034117"/>
            <a:chOff x="326572" y="4159250"/>
            <a:chExt cx="6055690" cy="203411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4072C2-12B1-F47B-E457-849C99A49615}"/>
                </a:ext>
              </a:extLst>
            </p:cNvPr>
            <p:cNvSpPr/>
            <p:nvPr/>
          </p:nvSpPr>
          <p:spPr>
            <a:xfrm>
              <a:off x="2608263" y="4159250"/>
              <a:ext cx="107950" cy="635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F63E69-BBE3-5F25-B0F9-98D2EB7F4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572" y="4222750"/>
              <a:ext cx="2281691" cy="195368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E0557DE-6C4F-6790-56BE-00FABF7A25D7}"/>
                </a:ext>
              </a:extLst>
            </p:cNvPr>
            <p:cNvCxnSpPr>
              <a:cxnSpLocks/>
            </p:cNvCxnSpPr>
            <p:nvPr/>
          </p:nvCxnSpPr>
          <p:spPr>
            <a:xfrm>
              <a:off x="2716213" y="4222750"/>
              <a:ext cx="3666049" cy="197061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21F38C-84A1-6935-CD91-0ED3FC68E955}"/>
              </a:ext>
            </a:extLst>
          </p:cNvPr>
          <p:cNvCxnSpPr>
            <a:cxnSpLocks/>
          </p:cNvCxnSpPr>
          <p:nvPr/>
        </p:nvCxnSpPr>
        <p:spPr>
          <a:xfrm flipH="1">
            <a:off x="339725" y="1100666"/>
            <a:ext cx="422805" cy="2294997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0992D5-36A6-8441-9894-BBED5195EF00}"/>
              </a:ext>
            </a:extLst>
          </p:cNvPr>
          <p:cNvCxnSpPr>
            <a:cxnSpLocks/>
          </p:cNvCxnSpPr>
          <p:nvPr/>
        </p:nvCxnSpPr>
        <p:spPr>
          <a:xfrm>
            <a:off x="1066799" y="1100666"/>
            <a:ext cx="5315463" cy="2283884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2A8B98-3681-B030-F8E9-C1A6B8C90AE0}"/>
              </a:ext>
            </a:extLst>
          </p:cNvPr>
          <p:cNvGrpSpPr/>
          <p:nvPr/>
        </p:nvGrpSpPr>
        <p:grpSpPr>
          <a:xfrm>
            <a:off x="1220480" y="6976294"/>
            <a:ext cx="1656068" cy="771790"/>
            <a:chOff x="1609645" y="6385056"/>
            <a:chExt cx="1656068" cy="77179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4013C1-3493-7101-8EC9-F531393F5B7E}"/>
                </a:ext>
              </a:extLst>
            </p:cNvPr>
            <p:cNvSpPr/>
            <p:nvPr/>
          </p:nvSpPr>
          <p:spPr>
            <a:xfrm>
              <a:off x="1609645" y="6385056"/>
              <a:ext cx="1656067" cy="2547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Phenology Transects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ADB800-348D-12DC-89D0-EA5FD5455971}"/>
                </a:ext>
              </a:extLst>
            </p:cNvPr>
            <p:cNvSpPr/>
            <p:nvPr/>
          </p:nvSpPr>
          <p:spPr>
            <a:xfrm>
              <a:off x="1609646" y="6629777"/>
              <a:ext cx="1656067" cy="254794"/>
            </a:xfrm>
            <a:prstGeom prst="rect">
              <a:avLst/>
            </a:prstGeom>
            <a:solidFill>
              <a:srgbClr val="009E73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Budburst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DEB8F4C-D6A8-9793-34C0-EE0CF0946D55}"/>
                </a:ext>
              </a:extLst>
            </p:cNvPr>
            <p:cNvSpPr/>
            <p:nvPr/>
          </p:nvSpPr>
          <p:spPr>
            <a:xfrm>
              <a:off x="1609645" y="6884571"/>
              <a:ext cx="1656067" cy="272275"/>
            </a:xfrm>
            <a:prstGeom prst="rect">
              <a:avLst/>
            </a:prstGeom>
            <a:solidFill>
              <a:srgbClr val="D55E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Snowmelt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8E51277-FFF3-5343-4069-77F353D8D84B}"/>
              </a:ext>
            </a:extLst>
          </p:cNvPr>
          <p:cNvGrpSpPr/>
          <p:nvPr/>
        </p:nvGrpSpPr>
        <p:grpSpPr>
          <a:xfrm>
            <a:off x="2450083" y="4650032"/>
            <a:ext cx="1732450" cy="518350"/>
            <a:chOff x="842434" y="4476454"/>
            <a:chExt cx="1631259" cy="5183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CAEC62-B75B-EB51-2A83-7E0DF2A61ED9}"/>
                </a:ext>
              </a:extLst>
            </p:cNvPr>
            <p:cNvSpPr/>
            <p:nvPr/>
          </p:nvSpPr>
          <p:spPr>
            <a:xfrm>
              <a:off x="842434" y="4735629"/>
              <a:ext cx="1631259" cy="259175"/>
            </a:xfrm>
            <a:prstGeom prst="rect">
              <a:avLst/>
            </a:prstGeom>
            <a:solidFill>
              <a:srgbClr val="F0E44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Breeding Temperature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70A627A-1895-9D5F-06A0-0EBC750BE91F}"/>
                </a:ext>
              </a:extLst>
            </p:cNvPr>
            <p:cNvSpPr/>
            <p:nvPr/>
          </p:nvSpPr>
          <p:spPr>
            <a:xfrm>
              <a:off x="842434" y="4476454"/>
              <a:ext cx="1631259" cy="2591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 err="1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Komakuk</a:t>
              </a:r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Beach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30AE91D-5F50-6C8F-4B7C-FD088D6DE4D2}"/>
              </a:ext>
            </a:extLst>
          </p:cNvPr>
          <p:cNvGrpSpPr/>
          <p:nvPr/>
        </p:nvGrpSpPr>
        <p:grpSpPr>
          <a:xfrm>
            <a:off x="2814638" y="1100666"/>
            <a:ext cx="2282296" cy="497478"/>
            <a:chOff x="1739898" y="592939"/>
            <a:chExt cx="2205568" cy="49747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7932FD-059C-0F33-B404-406DEEDC2975}"/>
                </a:ext>
              </a:extLst>
            </p:cNvPr>
            <p:cNvSpPr/>
            <p:nvPr/>
          </p:nvSpPr>
          <p:spPr>
            <a:xfrm>
              <a:off x="1739899" y="841491"/>
              <a:ext cx="2205567" cy="248926"/>
            </a:xfrm>
            <a:prstGeom prst="rect">
              <a:avLst/>
            </a:prstGeom>
            <a:solidFill>
              <a:srgbClr val="56B4E9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 Ice Drop Date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C82F613-0F04-A277-F165-B32CDFB3C6A4}"/>
                </a:ext>
              </a:extLst>
            </p:cNvPr>
            <p:cNvSpPr/>
            <p:nvPr/>
          </p:nvSpPr>
          <p:spPr>
            <a:xfrm>
              <a:off x="1739898" y="592939"/>
              <a:ext cx="2205567" cy="2489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Beaufort Sea, Mackenzie Delta 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A40B14-A924-9DB8-C369-141A9B53B979}"/>
              </a:ext>
            </a:extLst>
          </p:cNvPr>
          <p:cNvGrpSpPr/>
          <p:nvPr/>
        </p:nvGrpSpPr>
        <p:grpSpPr>
          <a:xfrm>
            <a:off x="4485640" y="7107395"/>
            <a:ext cx="1719665" cy="1054138"/>
            <a:chOff x="4305198" y="7268746"/>
            <a:chExt cx="1656068" cy="105413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F5DF12F-8EFB-C0D7-86D5-D514835C5BA7}"/>
                </a:ext>
              </a:extLst>
            </p:cNvPr>
            <p:cNvSpPr/>
            <p:nvPr/>
          </p:nvSpPr>
          <p:spPr>
            <a:xfrm>
              <a:off x="4305199" y="7268746"/>
              <a:ext cx="1656067" cy="2547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Breeding Bird Survey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28726D1-7777-7317-A3AB-A984321F2544}"/>
                </a:ext>
              </a:extLst>
            </p:cNvPr>
            <p:cNvSpPr/>
            <p:nvPr/>
          </p:nvSpPr>
          <p:spPr>
            <a:xfrm>
              <a:off x="4305199" y="7523540"/>
              <a:ext cx="1656067" cy="254794"/>
            </a:xfrm>
            <a:prstGeom prst="rect">
              <a:avLst/>
            </a:prstGeom>
            <a:solidFill>
              <a:srgbClr val="CC79A7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Passerine Abundance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E3E91-527F-97A4-8B34-F72201BE57D9}"/>
                </a:ext>
              </a:extLst>
            </p:cNvPr>
            <p:cNvSpPr/>
            <p:nvPr/>
          </p:nvSpPr>
          <p:spPr>
            <a:xfrm>
              <a:off x="4305198" y="7778334"/>
              <a:ext cx="1656067" cy="272275"/>
            </a:xfrm>
            <a:prstGeom prst="rect">
              <a:avLst/>
            </a:prstGeom>
            <a:solidFill>
              <a:srgbClr val="E69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Shorebird Abundance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171652D-DF2F-7F9F-1645-922A8F8AAC74}"/>
                </a:ext>
              </a:extLst>
            </p:cNvPr>
            <p:cNvSpPr/>
            <p:nvPr/>
          </p:nvSpPr>
          <p:spPr>
            <a:xfrm>
              <a:off x="4305198" y="8050609"/>
              <a:ext cx="1656067" cy="272275"/>
            </a:xfrm>
            <a:prstGeom prst="rect">
              <a:avLst/>
            </a:prstGeom>
            <a:solidFill>
              <a:srgbClr val="0072B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Waterbird Abundance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A4CCBAFA-7036-FFD6-A27B-DFB9B6393276}"/>
              </a:ext>
            </a:extLst>
          </p:cNvPr>
          <p:cNvSpPr/>
          <p:nvPr/>
        </p:nvSpPr>
        <p:spPr>
          <a:xfrm>
            <a:off x="353994" y="3397738"/>
            <a:ext cx="1454486" cy="23641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Yukon North Slope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14A65E-2F10-7A09-D748-207581BCACB4}"/>
              </a:ext>
            </a:extLst>
          </p:cNvPr>
          <p:cNvSpPr/>
          <p:nvPr/>
        </p:nvSpPr>
        <p:spPr>
          <a:xfrm>
            <a:off x="339726" y="302306"/>
            <a:ext cx="727073" cy="20355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9C49CB-672D-A7D6-BE16-1175A5B8A4C9}"/>
              </a:ext>
            </a:extLst>
          </p:cNvPr>
          <p:cNvSpPr/>
          <p:nvPr/>
        </p:nvSpPr>
        <p:spPr>
          <a:xfrm>
            <a:off x="353994" y="6202819"/>
            <a:ext cx="1886286" cy="23641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Pauline Cove, </a:t>
            </a:r>
            <a:r>
              <a:rPr lang="en-CA" sz="12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Qikiqtaruk</a:t>
            </a:r>
            <a:endParaRPr lang="en-CA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EE81528-D792-470D-4782-900A5A482240}"/>
              </a:ext>
            </a:extLst>
          </p:cNvPr>
          <p:cNvCxnSpPr>
            <a:cxnSpLocks/>
          </p:cNvCxnSpPr>
          <p:nvPr/>
        </p:nvCxnSpPr>
        <p:spPr>
          <a:xfrm>
            <a:off x="1638300" y="4200525"/>
            <a:ext cx="730523" cy="5790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640473-88A5-7D5E-FD05-015C7508CFCE}"/>
              </a:ext>
            </a:extLst>
          </p:cNvPr>
          <p:cNvCxnSpPr>
            <a:cxnSpLocks/>
          </p:cNvCxnSpPr>
          <p:nvPr/>
        </p:nvCxnSpPr>
        <p:spPr>
          <a:xfrm>
            <a:off x="1529080" y="1013166"/>
            <a:ext cx="1187133" cy="2119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22BEFE7-C30D-2E1A-8D40-CAC0CCCD1561}"/>
              </a:ext>
            </a:extLst>
          </p:cNvPr>
          <p:cNvCxnSpPr>
            <a:cxnSpLocks/>
          </p:cNvCxnSpPr>
          <p:nvPr/>
        </p:nvCxnSpPr>
        <p:spPr>
          <a:xfrm flipV="1">
            <a:off x="2917188" y="6813550"/>
            <a:ext cx="552288" cy="29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07F3ACF-A15F-888D-B51E-65717A9F0237}"/>
              </a:ext>
            </a:extLst>
          </p:cNvPr>
          <p:cNvCxnSpPr>
            <a:cxnSpLocks/>
          </p:cNvCxnSpPr>
          <p:nvPr/>
        </p:nvCxnSpPr>
        <p:spPr>
          <a:xfrm flipV="1">
            <a:off x="4015320" y="7231088"/>
            <a:ext cx="429680" cy="485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657800-E8D0-F8EF-7730-C7A15CF4A910}"/>
              </a:ext>
            </a:extLst>
          </p:cNvPr>
          <p:cNvSpPr txBox="1"/>
          <p:nvPr/>
        </p:nvSpPr>
        <p:spPr>
          <a:xfrm>
            <a:off x="-3326619" y="635267"/>
            <a:ext cx="32040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Figure X2: Breeding Bird Survey and Variables Site Map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Map of North Slope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Breeding Bird Survey Drawn Out</a:t>
            </a:r>
          </a:p>
          <a:p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Icemelt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drop region polygon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Location of snowmelt and plant phenology transects</a:t>
            </a:r>
          </a:p>
          <a:p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Komakuk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breeding temperature site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AAE6D58-ECE5-C1EB-307A-E7C1EDFDE0B0}"/>
              </a:ext>
            </a:extLst>
          </p:cNvPr>
          <p:cNvSpPr/>
          <p:nvPr/>
        </p:nvSpPr>
        <p:spPr>
          <a:xfrm>
            <a:off x="2217819" y="8570653"/>
            <a:ext cx="552288" cy="254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8C6B4C2-F8CA-A106-E4A7-BF4E7C991F88}"/>
              </a:ext>
            </a:extLst>
          </p:cNvPr>
          <p:cNvSpPr/>
          <p:nvPr/>
        </p:nvSpPr>
        <p:spPr>
          <a:xfrm>
            <a:off x="1165459" y="8271547"/>
            <a:ext cx="472842" cy="254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FC3CE8-1E3A-5E03-120D-BBB33C78969E}"/>
              </a:ext>
            </a:extLst>
          </p:cNvPr>
          <p:cNvCxnSpPr>
            <a:cxnSpLocks/>
          </p:cNvCxnSpPr>
          <p:nvPr/>
        </p:nvCxnSpPr>
        <p:spPr>
          <a:xfrm>
            <a:off x="1541779" y="8403188"/>
            <a:ext cx="1498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16708B5-1E0F-7F31-EE79-CF32697E3DFB}"/>
              </a:ext>
            </a:extLst>
          </p:cNvPr>
          <p:cNvCxnSpPr>
            <a:cxnSpLocks/>
          </p:cNvCxnSpPr>
          <p:nvPr/>
        </p:nvCxnSpPr>
        <p:spPr>
          <a:xfrm flipV="1">
            <a:off x="2662238" y="8398944"/>
            <a:ext cx="214309" cy="2991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09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3A04-D0A2-8368-9383-B58EDE954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AF2C953-DF88-749D-157A-F09C0924A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19" y="231673"/>
            <a:ext cx="6340323" cy="52836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8FE84-B5AD-4D02-BBDB-AE82F81F68ED}"/>
              </a:ext>
            </a:extLst>
          </p:cNvPr>
          <p:cNvSpPr txBox="1"/>
          <p:nvPr/>
        </p:nvSpPr>
        <p:spPr>
          <a:xfrm>
            <a:off x="-2917372" y="0"/>
            <a:ext cx="538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Figure X4: SEM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SEM plot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Predictions for each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FDAEF-5B94-177F-2795-A7C1C99A2115}"/>
              </a:ext>
            </a:extLst>
          </p:cNvPr>
          <p:cNvSpPr/>
          <p:nvPr/>
        </p:nvSpPr>
        <p:spPr>
          <a:xfrm>
            <a:off x="819150" y="6657607"/>
            <a:ext cx="2470149" cy="301626"/>
          </a:xfrm>
          <a:prstGeom prst="rect">
            <a:avLst/>
          </a:prstGeom>
          <a:solidFill>
            <a:srgbClr val="56B4E9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A019F-54AA-FA9B-04BD-F886DFCA069E}"/>
              </a:ext>
            </a:extLst>
          </p:cNvPr>
          <p:cNvSpPr/>
          <p:nvPr/>
        </p:nvSpPr>
        <p:spPr>
          <a:xfrm>
            <a:off x="819150" y="8483599"/>
            <a:ext cx="2470149" cy="301625"/>
          </a:xfrm>
          <a:prstGeom prst="rect">
            <a:avLst/>
          </a:prstGeom>
          <a:solidFill>
            <a:srgbClr val="D55E00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623CA5-DC0F-E077-189E-4BA15B241FF2}"/>
              </a:ext>
            </a:extLst>
          </p:cNvPr>
          <p:cNvSpPr/>
          <p:nvPr/>
        </p:nvSpPr>
        <p:spPr>
          <a:xfrm>
            <a:off x="3905251" y="8483599"/>
            <a:ext cx="2470148" cy="301625"/>
          </a:xfrm>
          <a:prstGeom prst="rect">
            <a:avLst/>
          </a:prstGeom>
          <a:solidFill>
            <a:srgbClr val="009E73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79CC529-0CC1-D0BD-8FDD-23DED4B46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47" y="4905077"/>
            <a:ext cx="3508675" cy="27730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D03500-B60F-06DC-91DE-2C1C2281A0E9}"/>
              </a:ext>
            </a:extLst>
          </p:cNvPr>
          <p:cNvSpPr/>
          <p:nvPr/>
        </p:nvSpPr>
        <p:spPr>
          <a:xfrm>
            <a:off x="3905250" y="6659834"/>
            <a:ext cx="2470149" cy="301626"/>
          </a:xfrm>
          <a:prstGeom prst="rect">
            <a:avLst/>
          </a:prstGeom>
          <a:solidFill>
            <a:srgbClr val="F0E442">
              <a:alpha val="4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0B50AF3-933F-4178-61FB-E2ECAED0AF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308"/>
          <a:stretch/>
        </p:blipFill>
        <p:spPr>
          <a:xfrm>
            <a:off x="261557" y="5140756"/>
            <a:ext cx="6334885" cy="36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1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D517-05BA-A6AC-A72F-265C01F9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metal object in a field&#10;&#10;AI-generated content may be incorrect.">
            <a:extLst>
              <a:ext uri="{FF2B5EF4-FFF2-40B4-BE49-F238E27FC236}">
                <a16:creationId xmlns:a16="http://schemas.microsoft.com/office/drawing/2014/main" id="{7E146125-6F3E-F2EB-7400-356A5BD8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344" b="5776"/>
          <a:stretch/>
        </p:blipFill>
        <p:spPr>
          <a:xfrm>
            <a:off x="0" y="6648867"/>
            <a:ext cx="6858000" cy="2874909"/>
          </a:xfrm>
          <a:prstGeom prst="rect">
            <a:avLst/>
          </a:prstGeom>
          <a:solidFill>
            <a:srgbClr val="E63946"/>
          </a:solidFill>
          <a:ln w="19050">
            <a:solidFill>
              <a:schemeClr val="tx1"/>
            </a:solidFill>
          </a:ln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547CD05-792B-7577-E65C-5779D8C056C9}"/>
              </a:ext>
            </a:extLst>
          </p:cNvPr>
          <p:cNvSpPr/>
          <p:nvPr/>
        </p:nvSpPr>
        <p:spPr>
          <a:xfrm>
            <a:off x="214857" y="6694489"/>
            <a:ext cx="1813433" cy="32544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B95D0-7DC0-C4AD-613E-B759B45F4F92}"/>
              </a:ext>
            </a:extLst>
          </p:cNvPr>
          <p:cNvSpPr txBox="1"/>
          <p:nvPr/>
        </p:nvSpPr>
        <p:spPr>
          <a:xfrm>
            <a:off x="-6159501" y="-54703"/>
            <a:ext cx="5549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X3: ARU site map</a:t>
            </a:r>
          </a:p>
          <a:p>
            <a:r>
              <a:rPr lang="en-CA" dirty="0"/>
              <a:t>Localization in the world</a:t>
            </a:r>
          </a:p>
          <a:p>
            <a:r>
              <a:rPr lang="en-CA" dirty="0"/>
              <a:t>Map of ARU sites (dots and maybe rings of estimated catchment)</a:t>
            </a:r>
          </a:p>
          <a:p>
            <a:r>
              <a:rPr lang="en-CA" dirty="0"/>
              <a:t>TOMST drawn with dashed lines connecting to ARUs?</a:t>
            </a:r>
          </a:p>
          <a:p>
            <a:r>
              <a:rPr lang="en-CA" dirty="0"/>
              <a:t>Picture of ARU setups</a:t>
            </a:r>
          </a:p>
          <a:p>
            <a:r>
              <a:rPr lang="en-CA" dirty="0"/>
              <a:t>Figure of ARU coverage (</a:t>
            </a:r>
            <a:r>
              <a:rPr lang="en-CA" dirty="0" err="1"/>
              <a:t>ie</a:t>
            </a:r>
            <a:r>
              <a:rPr lang="en-CA" dirty="0"/>
              <a:t> when recording)</a:t>
            </a:r>
          </a:p>
          <a:p>
            <a:endParaRPr lang="en-CA" dirty="0"/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2DDC2784-B4D7-B024-972D-FE2915C2DC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86" b="18847"/>
          <a:stretch/>
        </p:blipFill>
        <p:spPr>
          <a:xfrm>
            <a:off x="0" y="0"/>
            <a:ext cx="6858000" cy="34665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E14CB20B-009E-7FB3-4AAA-41A1D07215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52" t="9322" r="1852" b="17702"/>
          <a:stretch/>
        </p:blipFill>
        <p:spPr>
          <a:xfrm>
            <a:off x="-4504627" y="5070702"/>
            <a:ext cx="3335153" cy="178729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4A86BE-7D30-F5CD-1885-6CFC5C3B69E0}"/>
              </a:ext>
            </a:extLst>
          </p:cNvPr>
          <p:cNvSpPr/>
          <p:nvPr/>
        </p:nvSpPr>
        <p:spPr>
          <a:xfrm>
            <a:off x="8475845" y="6400795"/>
            <a:ext cx="3335154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Chart Showing Temperature Split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D0BE9A-493F-ACA5-9914-40FD8DD57229}"/>
              </a:ext>
            </a:extLst>
          </p:cNvPr>
          <p:cNvSpPr/>
          <p:nvPr/>
        </p:nvSpPr>
        <p:spPr>
          <a:xfrm>
            <a:off x="9983805" y="4606245"/>
            <a:ext cx="3335154" cy="254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Chart Showing Activity Across Summer</a:t>
            </a:r>
          </a:p>
        </p:txBody>
      </p:sp>
      <p:pic>
        <p:nvPicPr>
          <p:cNvPr id="15" name="Picture 14" descr="A line of dots with red and blue dots&#10;&#10;AI-generated content may be incorrect.">
            <a:extLst>
              <a:ext uri="{FF2B5EF4-FFF2-40B4-BE49-F238E27FC236}">
                <a16:creationId xmlns:a16="http://schemas.microsoft.com/office/drawing/2014/main" id="{D3B323E7-42A6-119E-383E-9097DF60E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606842" y="1857571"/>
            <a:ext cx="5703840" cy="3466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BA69F4-5F9D-79C6-AF77-91962A2E74BC}"/>
              </a:ext>
            </a:extLst>
          </p:cNvPr>
          <p:cNvSpPr txBox="1"/>
          <p:nvPr/>
        </p:nvSpPr>
        <p:spPr>
          <a:xfrm>
            <a:off x="-1275779" y="1705896"/>
            <a:ext cx="74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rgbClr val="467C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&lt;4.25 </a:t>
            </a:r>
            <a:r>
              <a:rPr lang="en-CA" sz="1200" dirty="0">
                <a:solidFill>
                  <a:srgbClr val="467C9E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°C</a:t>
            </a:r>
            <a:endParaRPr lang="en-CA" sz="1200" dirty="0">
              <a:solidFill>
                <a:srgbClr val="467C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616B35-704D-5C5A-3BE1-68C06F38B09C}"/>
              </a:ext>
            </a:extLst>
          </p:cNvPr>
          <p:cNvGrpSpPr/>
          <p:nvPr/>
        </p:nvGrpSpPr>
        <p:grpSpPr>
          <a:xfrm>
            <a:off x="127000" y="157480"/>
            <a:ext cx="2148840" cy="1063889"/>
            <a:chOff x="127000" y="528320"/>
            <a:chExt cx="2148840" cy="10638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77B4C2-2367-8313-1F64-4693B325B592}"/>
                </a:ext>
              </a:extLst>
            </p:cNvPr>
            <p:cNvSpPr/>
            <p:nvPr/>
          </p:nvSpPr>
          <p:spPr>
            <a:xfrm>
              <a:off x="127000" y="528320"/>
              <a:ext cx="2148840" cy="1035022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3C91DB-F482-13CA-A2F4-743EA145B87F}"/>
                </a:ext>
              </a:extLst>
            </p:cNvPr>
            <p:cNvGrpSpPr/>
            <p:nvPr/>
          </p:nvGrpSpPr>
          <p:grpSpPr>
            <a:xfrm>
              <a:off x="214857" y="1115155"/>
              <a:ext cx="962001" cy="477054"/>
              <a:chOff x="214857" y="1115155"/>
              <a:chExt cx="962001" cy="4770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9DDA9-FCB7-AF71-9564-6F4C826F2F81}"/>
                  </a:ext>
                </a:extLst>
              </p:cNvPr>
              <p:cNvSpPr txBox="1"/>
              <p:nvPr/>
            </p:nvSpPr>
            <p:spPr>
              <a:xfrm>
                <a:off x="356666" y="1115155"/>
                <a:ext cx="82019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>
                    <a:solidFill>
                      <a:srgbClr val="EB394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&gt; 4.25 </a:t>
                </a:r>
                <a:r>
                  <a:rPr lang="en-CA" sz="1200" dirty="0">
                    <a:solidFill>
                      <a:srgbClr val="EB3946"/>
                    </a:solidFill>
                    <a:latin typeface="Aptos Narrow" panose="020B0004020202020204" pitchFamily="34" charset="0"/>
                    <a:cs typeface="Arial" panose="020B0604020202020204" pitchFamily="34" charset="0"/>
                  </a:rPr>
                  <a:t>°C</a:t>
                </a:r>
                <a:br>
                  <a:rPr lang="en-CA" sz="300" dirty="0">
                    <a:solidFill>
                      <a:srgbClr val="EB3946"/>
                    </a:solidFill>
                    <a:latin typeface="Aptos Narrow" panose="020B0004020202020204" pitchFamily="34" charset="0"/>
                    <a:cs typeface="Arial" panose="020B0604020202020204" pitchFamily="34" charset="0"/>
                  </a:rPr>
                </a:br>
                <a:br>
                  <a:rPr lang="en-CA" sz="100" dirty="0">
                    <a:solidFill>
                      <a:srgbClr val="EB3946"/>
                    </a:solidFill>
                    <a:latin typeface="Aptos Narrow" panose="020B0004020202020204" pitchFamily="34" charset="0"/>
                    <a:cs typeface="Arial" panose="020B0604020202020204" pitchFamily="34" charset="0"/>
                  </a:rPr>
                </a:br>
                <a:r>
                  <a:rPr lang="en-CA" sz="1200" dirty="0">
                    <a:solidFill>
                      <a:srgbClr val="467C9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&lt; 4.25 </a:t>
                </a:r>
                <a:r>
                  <a:rPr lang="en-CA" sz="1200" dirty="0">
                    <a:solidFill>
                      <a:srgbClr val="467C9E"/>
                    </a:solidFill>
                    <a:latin typeface="Aptos Narrow" panose="020B0004020202020204" pitchFamily="34" charset="0"/>
                    <a:cs typeface="Arial" panose="020B0604020202020204" pitchFamily="34" charset="0"/>
                  </a:rPr>
                  <a:t>°C</a:t>
                </a:r>
                <a:endParaRPr lang="en-CA" sz="1200" dirty="0">
                  <a:solidFill>
                    <a:srgbClr val="467C9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Diamond 21">
                <a:extLst>
                  <a:ext uri="{FF2B5EF4-FFF2-40B4-BE49-F238E27FC236}">
                    <a16:creationId xmlns:a16="http://schemas.microsoft.com/office/drawing/2014/main" id="{B53A19DA-A8CA-8B93-B5A8-9D787368AED8}"/>
                  </a:ext>
                </a:extLst>
              </p:cNvPr>
              <p:cNvSpPr/>
              <p:nvPr/>
            </p:nvSpPr>
            <p:spPr>
              <a:xfrm>
                <a:off x="215900" y="1197518"/>
                <a:ext cx="127000" cy="127000"/>
              </a:xfrm>
              <a:prstGeom prst="diamond">
                <a:avLst/>
              </a:prstGeom>
              <a:solidFill>
                <a:srgbClr val="E63946"/>
              </a:solidFill>
              <a:ln>
                <a:solidFill>
                  <a:srgbClr val="7F11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Diamond 22">
                <a:extLst>
                  <a:ext uri="{FF2B5EF4-FFF2-40B4-BE49-F238E27FC236}">
                    <a16:creationId xmlns:a16="http://schemas.microsoft.com/office/drawing/2014/main" id="{AC320890-9964-4BB1-C238-9D5A62C92259}"/>
                  </a:ext>
                </a:extLst>
              </p:cNvPr>
              <p:cNvSpPr/>
              <p:nvPr/>
            </p:nvSpPr>
            <p:spPr>
              <a:xfrm>
                <a:off x="214857" y="1388217"/>
                <a:ext cx="127000" cy="127000"/>
              </a:xfrm>
              <a:prstGeom prst="diamond">
                <a:avLst/>
              </a:prstGeom>
              <a:solidFill>
                <a:srgbClr val="457B9D"/>
              </a:solidFill>
              <a:ln>
                <a:solidFill>
                  <a:srgbClr val="365A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4B51723-4AA3-CF4C-363A-404F6EC2A14B}"/>
              </a:ext>
            </a:extLst>
          </p:cNvPr>
          <p:cNvSpPr txBox="1"/>
          <p:nvPr/>
        </p:nvSpPr>
        <p:spPr>
          <a:xfrm>
            <a:off x="71959" y="136406"/>
            <a:ext cx="40259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Map</a:t>
            </a:r>
            <a:br>
              <a:rPr lang="en-CA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Breeding Season Temperature</a:t>
            </a:r>
            <a:br>
              <a:rPr lang="en-CA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A" sz="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15</a:t>
            </a:r>
            <a:r>
              <a:rPr lang="en-CA" sz="120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June 30</a:t>
            </a:r>
            <a:r>
              <a:rPr lang="en-CA" sz="1200" baseline="30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 </a:t>
            </a:r>
            <a:endParaRPr lang="en-CA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 descr="A red and blue lines on a black background&#10;&#10;AI-generated content may be incorrect.">
            <a:extLst>
              <a:ext uri="{FF2B5EF4-FFF2-40B4-BE49-F238E27FC236}">
                <a16:creationId xmlns:a16="http://schemas.microsoft.com/office/drawing/2014/main" id="{B9EDF8A8-799D-9555-25CE-F16E83833D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368"/>
          <a:stretch/>
        </p:blipFill>
        <p:spPr>
          <a:xfrm>
            <a:off x="71959" y="3745209"/>
            <a:ext cx="6714082" cy="277352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9CCD9BC-F09B-7073-F599-B070940A4094}"/>
              </a:ext>
            </a:extLst>
          </p:cNvPr>
          <p:cNvGrpSpPr/>
          <p:nvPr/>
        </p:nvGrpSpPr>
        <p:grpSpPr>
          <a:xfrm>
            <a:off x="766762" y="7467595"/>
            <a:ext cx="2173287" cy="332695"/>
            <a:chOff x="766763" y="6858001"/>
            <a:chExt cx="2173287" cy="3326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0F17E60-5F0C-8434-A138-B575C2CEAB2A}"/>
                </a:ext>
              </a:extLst>
            </p:cNvPr>
            <p:cNvSpPr/>
            <p:nvPr/>
          </p:nvSpPr>
          <p:spPr>
            <a:xfrm>
              <a:off x="766763" y="6858001"/>
              <a:ext cx="2166938" cy="3326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05B110-178A-11CD-D3EA-8CCB4F89B760}"/>
                </a:ext>
              </a:extLst>
            </p:cNvPr>
            <p:cNvSpPr txBox="1"/>
            <p:nvPr/>
          </p:nvSpPr>
          <p:spPr>
            <a:xfrm>
              <a:off x="773111" y="6885848"/>
              <a:ext cx="2166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Autonomous Recording Unit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FD8584-51FF-1C75-C68B-5008796B35EE}"/>
              </a:ext>
            </a:extLst>
          </p:cNvPr>
          <p:cNvCxnSpPr>
            <a:cxnSpLocks/>
          </p:cNvCxnSpPr>
          <p:nvPr/>
        </p:nvCxnSpPr>
        <p:spPr>
          <a:xfrm flipV="1">
            <a:off x="3012707" y="7467595"/>
            <a:ext cx="1096816" cy="16634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0B07D4F-46D8-7B2E-1DD2-D26185979FD2}"/>
              </a:ext>
            </a:extLst>
          </p:cNvPr>
          <p:cNvSpPr txBox="1"/>
          <p:nvPr/>
        </p:nvSpPr>
        <p:spPr>
          <a:xfrm>
            <a:off x="127000" y="3513410"/>
            <a:ext cx="3970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Recording Units Active Periods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ECA604-D2EC-67E6-2767-22E2D25E2130}"/>
              </a:ext>
            </a:extLst>
          </p:cNvPr>
          <p:cNvSpPr txBox="1"/>
          <p:nvPr/>
        </p:nvSpPr>
        <p:spPr>
          <a:xfrm>
            <a:off x="214857" y="6715092"/>
            <a:ext cx="3970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Example</a:t>
            </a:r>
          </a:p>
        </p:txBody>
      </p:sp>
    </p:spTree>
    <p:extLst>
      <p:ext uri="{BB962C8B-B14F-4D97-AF65-F5344CB8AC3E}">
        <p14:creationId xmlns:p14="http://schemas.microsoft.com/office/powerpoint/2010/main" val="373853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F33D-4A4B-9184-D6A8-443F9AC0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E9F3C8-EA5F-B162-0FCD-1E44EC97E20D}"/>
              </a:ext>
            </a:extLst>
          </p:cNvPr>
          <p:cNvSpPr txBox="1"/>
          <p:nvPr/>
        </p:nvSpPr>
        <p:spPr>
          <a:xfrm>
            <a:off x="0" y="0"/>
            <a:ext cx="538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X5: ARU vocalizations</a:t>
            </a:r>
          </a:p>
          <a:p>
            <a:r>
              <a:rPr lang="en-CA" dirty="0"/>
              <a:t>Calling temp split plot</a:t>
            </a:r>
          </a:p>
          <a:p>
            <a:r>
              <a:rPr lang="en-CA" dirty="0"/>
              <a:t>Regression</a:t>
            </a:r>
          </a:p>
          <a:p>
            <a:r>
              <a:rPr lang="en-CA" dirty="0"/>
              <a:t>Colour coded picture of each bird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CE978-BDB7-56B0-A196-843B89710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1" r="10889"/>
          <a:stretch/>
        </p:blipFill>
        <p:spPr>
          <a:xfrm>
            <a:off x="2753991" y="1657185"/>
            <a:ext cx="1724712" cy="1660994"/>
          </a:xfrm>
          <a:prstGeom prst="ellipse">
            <a:avLst/>
          </a:prstGeom>
          <a:ln w="76200">
            <a:solidFill>
              <a:srgbClr val="EEC058"/>
            </a:solidFill>
          </a:ln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492B072-BD5B-11CD-82FC-7802115E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00" b="5644"/>
          <a:stretch/>
        </p:blipFill>
        <p:spPr>
          <a:xfrm>
            <a:off x="397432" y="3522740"/>
            <a:ext cx="6460568" cy="5079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F0368B-3B9E-7870-C63E-47F35A1E01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33" t="3994" r="9402"/>
          <a:stretch/>
        </p:blipFill>
        <p:spPr>
          <a:xfrm>
            <a:off x="586945" y="1654136"/>
            <a:ext cx="1724712" cy="1660994"/>
          </a:xfrm>
          <a:prstGeom prst="ellipse">
            <a:avLst/>
          </a:prstGeom>
          <a:ln w="76200">
            <a:solidFill>
              <a:srgbClr val="CC79A7"/>
            </a:solidFill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CB32894-9B04-4509-181B-99A455FC3BCB}"/>
              </a:ext>
            </a:extLst>
          </p:cNvPr>
          <p:cNvGrpSpPr/>
          <p:nvPr/>
        </p:nvGrpSpPr>
        <p:grpSpPr>
          <a:xfrm>
            <a:off x="-279901" y="8515270"/>
            <a:ext cx="2432743" cy="368475"/>
            <a:chOff x="-490378" y="8699510"/>
            <a:chExt cx="3182778" cy="48207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E93DDA-78D6-21DD-F7FF-8C45CE60A2E6}"/>
                </a:ext>
              </a:extLst>
            </p:cNvPr>
            <p:cNvSpPr/>
            <p:nvPr/>
          </p:nvSpPr>
          <p:spPr>
            <a:xfrm>
              <a:off x="1288934" y="8796742"/>
              <a:ext cx="154104" cy="154104"/>
            </a:xfrm>
            <a:prstGeom prst="rect">
              <a:avLst/>
            </a:prstGeom>
            <a:solidFill>
              <a:srgbClr val="EE75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3015FC-1090-ECF8-EB4A-8BC78EE8FCC8}"/>
                </a:ext>
              </a:extLst>
            </p:cNvPr>
            <p:cNvSpPr/>
            <p:nvPr/>
          </p:nvSpPr>
          <p:spPr>
            <a:xfrm>
              <a:off x="2025534" y="8796742"/>
              <a:ext cx="154104" cy="154104"/>
            </a:xfrm>
            <a:prstGeom prst="rect">
              <a:avLst/>
            </a:prstGeom>
            <a:solidFill>
              <a:srgbClr val="7DA3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4" name="Picture 23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9CC5E5C7-A47E-E5C4-F4F9-C77BB7330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4048" r="68561"/>
            <a:stretch/>
          </p:blipFill>
          <p:spPr>
            <a:xfrm>
              <a:off x="-490378" y="8699510"/>
              <a:ext cx="3182778" cy="482079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A80BFA-A3E2-4D10-72CB-984083EC60CB}"/>
              </a:ext>
            </a:extLst>
          </p:cNvPr>
          <p:cNvCxnSpPr>
            <a:cxnSpLocks/>
          </p:cNvCxnSpPr>
          <p:nvPr/>
        </p:nvCxnSpPr>
        <p:spPr>
          <a:xfrm flipV="1">
            <a:off x="612482" y="6027003"/>
            <a:ext cx="207433" cy="2667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44BA3F-9F19-F88F-70E9-40FCCF0DC6C2}"/>
              </a:ext>
            </a:extLst>
          </p:cNvPr>
          <p:cNvCxnSpPr>
            <a:cxnSpLocks/>
          </p:cNvCxnSpPr>
          <p:nvPr/>
        </p:nvCxnSpPr>
        <p:spPr>
          <a:xfrm flipH="1" flipV="1">
            <a:off x="1749086" y="6027003"/>
            <a:ext cx="562571" cy="24997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D29D3DA-577A-4476-CD2E-771BED6DBB4D}"/>
              </a:ext>
            </a:extLst>
          </p:cNvPr>
          <p:cNvCxnSpPr>
            <a:cxnSpLocks/>
          </p:cNvCxnSpPr>
          <p:nvPr/>
        </p:nvCxnSpPr>
        <p:spPr>
          <a:xfrm flipH="1" flipV="1">
            <a:off x="3810833" y="6027003"/>
            <a:ext cx="735245" cy="286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9B74A8-E30B-282D-30D3-624EB9947E9E}"/>
              </a:ext>
            </a:extLst>
          </p:cNvPr>
          <p:cNvCxnSpPr>
            <a:cxnSpLocks/>
          </p:cNvCxnSpPr>
          <p:nvPr/>
        </p:nvCxnSpPr>
        <p:spPr>
          <a:xfrm flipH="1" flipV="1">
            <a:off x="5848350" y="6027003"/>
            <a:ext cx="802705" cy="286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141B93-A5F7-0E44-7AD7-0203CE6B4BA5}"/>
              </a:ext>
            </a:extLst>
          </p:cNvPr>
          <p:cNvCxnSpPr>
            <a:cxnSpLocks/>
          </p:cNvCxnSpPr>
          <p:nvPr/>
        </p:nvCxnSpPr>
        <p:spPr>
          <a:xfrm flipV="1">
            <a:off x="2739702" y="6027003"/>
            <a:ext cx="139160" cy="25831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FF920D0-2FA8-0080-0E7D-48D4D37D7CF6}"/>
              </a:ext>
            </a:extLst>
          </p:cNvPr>
          <p:cNvCxnSpPr>
            <a:cxnSpLocks/>
          </p:cNvCxnSpPr>
          <p:nvPr/>
        </p:nvCxnSpPr>
        <p:spPr>
          <a:xfrm flipV="1">
            <a:off x="4870450" y="6027003"/>
            <a:ext cx="85725" cy="2690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4160D61-5CCE-9058-C389-2CFE7ED90BFE}"/>
              </a:ext>
            </a:extLst>
          </p:cNvPr>
          <p:cNvSpPr/>
          <p:nvPr/>
        </p:nvSpPr>
        <p:spPr>
          <a:xfrm>
            <a:off x="3489265" y="6043732"/>
            <a:ext cx="321568" cy="12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3" name="Picture 5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0D81999-8724-D8DC-AF1A-D1A242E4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5726" b="5644"/>
          <a:stretch/>
        </p:blipFill>
        <p:spPr>
          <a:xfrm>
            <a:off x="-39284" y="3522740"/>
            <a:ext cx="293110" cy="5176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0920F-34C6-5260-39F7-5B244335074A}"/>
              </a:ext>
            </a:extLst>
          </p:cNvPr>
          <p:cNvSpPr txBox="1"/>
          <p:nvPr/>
        </p:nvSpPr>
        <p:spPr>
          <a:xfrm rot="16200000">
            <a:off x="-136133" y="4535495"/>
            <a:ext cx="922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ARU #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D1284-ED4E-02C0-B2C5-CEAE7F0745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90" t="9183" r="13731"/>
          <a:stretch/>
        </p:blipFill>
        <p:spPr>
          <a:xfrm flipH="1">
            <a:off x="4888171" y="1637794"/>
            <a:ext cx="1757578" cy="1708372"/>
          </a:xfrm>
          <a:prstGeom prst="ellipse">
            <a:avLst/>
          </a:prstGeom>
          <a:ln w="76200">
            <a:solidFill>
              <a:srgbClr val="58A3CC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FE9043-EAB4-8E72-B584-3B9CED777A22}"/>
              </a:ext>
            </a:extLst>
          </p:cNvPr>
          <p:cNvSpPr txBox="1"/>
          <p:nvPr/>
        </p:nvSpPr>
        <p:spPr>
          <a:xfrm>
            <a:off x="98295" y="1599694"/>
            <a:ext cx="6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1DCE9-00B7-9C4B-1338-6CBC0944C090}"/>
              </a:ext>
            </a:extLst>
          </p:cNvPr>
          <p:cNvSpPr txBox="1"/>
          <p:nvPr/>
        </p:nvSpPr>
        <p:spPr>
          <a:xfrm>
            <a:off x="73260" y="3274247"/>
            <a:ext cx="6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DF5AC-BB08-3B34-A102-C3BF507029EC}"/>
              </a:ext>
            </a:extLst>
          </p:cNvPr>
          <p:cNvSpPr txBox="1"/>
          <p:nvPr/>
        </p:nvSpPr>
        <p:spPr>
          <a:xfrm>
            <a:off x="98295" y="5976203"/>
            <a:ext cx="6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11098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115E4-470C-0E57-16A1-1DA7A3339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0E95D7-9467-6954-2E17-2DF351A0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086" t="50330" r="31967" b="5644"/>
          <a:stretch/>
        </p:blipFill>
        <p:spPr>
          <a:xfrm>
            <a:off x="4530876" y="6317767"/>
            <a:ext cx="2247473" cy="240256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FEF879-2840-4127-5320-F79089C33FC0}"/>
              </a:ext>
            </a:extLst>
          </p:cNvPr>
          <p:cNvSpPr/>
          <p:nvPr/>
        </p:nvSpPr>
        <p:spPr>
          <a:xfrm>
            <a:off x="449754" y="2602994"/>
            <a:ext cx="4062980" cy="837516"/>
          </a:xfrm>
          <a:custGeom>
            <a:avLst/>
            <a:gdLst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15000 w 5778500"/>
              <a:gd name="connsiteY6" fmla="*/ 927462 h 959212"/>
              <a:gd name="connsiteX7" fmla="*/ 5715000 w 5778500"/>
              <a:gd name="connsiteY7" fmla="*/ 927462 h 959212"/>
              <a:gd name="connsiteX8" fmla="*/ 5778500 w 5778500"/>
              <a:gd name="connsiteY8" fmla="*/ 959212 h 959212"/>
              <a:gd name="connsiteX0" fmla="*/ 0 w 5729914"/>
              <a:gd name="connsiteY0" fmla="*/ 933812 h 935625"/>
              <a:gd name="connsiteX1" fmla="*/ 736600 w 5729914"/>
              <a:gd name="connsiteY1" fmla="*/ 57512 h 935625"/>
              <a:gd name="connsiteX2" fmla="*/ 1568450 w 5729914"/>
              <a:gd name="connsiteY2" fmla="*/ 165462 h 935625"/>
              <a:gd name="connsiteX3" fmla="*/ 2501900 w 5729914"/>
              <a:gd name="connsiteY3" fmla="*/ 825862 h 935625"/>
              <a:gd name="connsiteX4" fmla="*/ 3968750 w 5729914"/>
              <a:gd name="connsiteY4" fmla="*/ 768712 h 935625"/>
              <a:gd name="connsiteX5" fmla="*/ 5060950 w 5729914"/>
              <a:gd name="connsiteY5" fmla="*/ 248012 h 935625"/>
              <a:gd name="connsiteX6" fmla="*/ 5715000 w 5729914"/>
              <a:gd name="connsiteY6" fmla="*/ 927462 h 935625"/>
              <a:gd name="connsiteX7" fmla="*/ 5715000 w 5729914"/>
              <a:gd name="connsiteY7" fmla="*/ 927462 h 935625"/>
              <a:gd name="connsiteX8" fmla="*/ 5729914 w 5729914"/>
              <a:gd name="connsiteY8" fmla="*/ 935625 h 935625"/>
              <a:gd name="connsiteX0" fmla="*/ 0 w 5833564"/>
              <a:gd name="connsiteY0" fmla="*/ 933812 h 933812"/>
              <a:gd name="connsiteX1" fmla="*/ 736600 w 5833564"/>
              <a:gd name="connsiteY1" fmla="*/ 57512 h 933812"/>
              <a:gd name="connsiteX2" fmla="*/ 1568450 w 5833564"/>
              <a:gd name="connsiteY2" fmla="*/ 165462 h 933812"/>
              <a:gd name="connsiteX3" fmla="*/ 2501900 w 5833564"/>
              <a:gd name="connsiteY3" fmla="*/ 825862 h 933812"/>
              <a:gd name="connsiteX4" fmla="*/ 3968750 w 5833564"/>
              <a:gd name="connsiteY4" fmla="*/ 768712 h 933812"/>
              <a:gd name="connsiteX5" fmla="*/ 5060950 w 5833564"/>
              <a:gd name="connsiteY5" fmla="*/ 248012 h 933812"/>
              <a:gd name="connsiteX6" fmla="*/ 5715000 w 5833564"/>
              <a:gd name="connsiteY6" fmla="*/ 927462 h 933812"/>
              <a:gd name="connsiteX7" fmla="*/ 5715000 w 5833564"/>
              <a:gd name="connsiteY7" fmla="*/ 927462 h 933812"/>
              <a:gd name="connsiteX8" fmla="*/ 5833564 w 5833564"/>
              <a:gd name="connsiteY8" fmla="*/ 807206 h 933812"/>
              <a:gd name="connsiteX0" fmla="*/ 0 w 5784978"/>
              <a:gd name="connsiteY0" fmla="*/ 933812 h 946109"/>
              <a:gd name="connsiteX1" fmla="*/ 736600 w 5784978"/>
              <a:gd name="connsiteY1" fmla="*/ 57512 h 946109"/>
              <a:gd name="connsiteX2" fmla="*/ 1568450 w 5784978"/>
              <a:gd name="connsiteY2" fmla="*/ 165462 h 946109"/>
              <a:gd name="connsiteX3" fmla="*/ 2501900 w 5784978"/>
              <a:gd name="connsiteY3" fmla="*/ 825862 h 946109"/>
              <a:gd name="connsiteX4" fmla="*/ 3968750 w 5784978"/>
              <a:gd name="connsiteY4" fmla="*/ 768712 h 946109"/>
              <a:gd name="connsiteX5" fmla="*/ 5060950 w 5784978"/>
              <a:gd name="connsiteY5" fmla="*/ 248012 h 946109"/>
              <a:gd name="connsiteX6" fmla="*/ 5715000 w 5784978"/>
              <a:gd name="connsiteY6" fmla="*/ 927462 h 946109"/>
              <a:gd name="connsiteX7" fmla="*/ 5715000 w 5784978"/>
              <a:gd name="connsiteY7" fmla="*/ 927462 h 946109"/>
              <a:gd name="connsiteX8" fmla="*/ 5784978 w 5784978"/>
              <a:gd name="connsiteY8" fmla="*/ 946109 h 946109"/>
              <a:gd name="connsiteX0" fmla="*/ 0 w 5784978"/>
              <a:gd name="connsiteY0" fmla="*/ 933812 h 946109"/>
              <a:gd name="connsiteX1" fmla="*/ 736600 w 5784978"/>
              <a:gd name="connsiteY1" fmla="*/ 57512 h 946109"/>
              <a:gd name="connsiteX2" fmla="*/ 1568450 w 5784978"/>
              <a:gd name="connsiteY2" fmla="*/ 165462 h 946109"/>
              <a:gd name="connsiteX3" fmla="*/ 2501900 w 5784978"/>
              <a:gd name="connsiteY3" fmla="*/ 825862 h 946109"/>
              <a:gd name="connsiteX4" fmla="*/ 3968750 w 5784978"/>
              <a:gd name="connsiteY4" fmla="*/ 768712 h 946109"/>
              <a:gd name="connsiteX5" fmla="*/ 5060950 w 5784978"/>
              <a:gd name="connsiteY5" fmla="*/ 248012 h 946109"/>
              <a:gd name="connsiteX6" fmla="*/ 5715000 w 5784978"/>
              <a:gd name="connsiteY6" fmla="*/ 927462 h 946109"/>
              <a:gd name="connsiteX7" fmla="*/ 5784978 w 5784978"/>
              <a:gd name="connsiteY7" fmla="*/ 946109 h 946109"/>
              <a:gd name="connsiteX0" fmla="*/ 0 w 5784978"/>
              <a:gd name="connsiteY0" fmla="*/ 933812 h 946109"/>
              <a:gd name="connsiteX1" fmla="*/ 736600 w 5784978"/>
              <a:gd name="connsiteY1" fmla="*/ 57512 h 946109"/>
              <a:gd name="connsiteX2" fmla="*/ 1568450 w 5784978"/>
              <a:gd name="connsiteY2" fmla="*/ 165462 h 946109"/>
              <a:gd name="connsiteX3" fmla="*/ 2501900 w 5784978"/>
              <a:gd name="connsiteY3" fmla="*/ 825862 h 946109"/>
              <a:gd name="connsiteX4" fmla="*/ 3968750 w 5784978"/>
              <a:gd name="connsiteY4" fmla="*/ 768712 h 946109"/>
              <a:gd name="connsiteX5" fmla="*/ 5060950 w 5784978"/>
              <a:gd name="connsiteY5" fmla="*/ 248012 h 946109"/>
              <a:gd name="connsiteX6" fmla="*/ 5784978 w 5784978"/>
              <a:gd name="connsiteY6" fmla="*/ 946109 h 946109"/>
              <a:gd name="connsiteX0" fmla="*/ 0 w 5796315"/>
              <a:gd name="connsiteY0" fmla="*/ 940849 h 946593"/>
              <a:gd name="connsiteX1" fmla="*/ 747937 w 5796315"/>
              <a:gd name="connsiteY1" fmla="*/ 57996 h 946593"/>
              <a:gd name="connsiteX2" fmla="*/ 1579787 w 5796315"/>
              <a:gd name="connsiteY2" fmla="*/ 165946 h 946593"/>
              <a:gd name="connsiteX3" fmla="*/ 2513237 w 5796315"/>
              <a:gd name="connsiteY3" fmla="*/ 826346 h 946593"/>
              <a:gd name="connsiteX4" fmla="*/ 3980087 w 5796315"/>
              <a:gd name="connsiteY4" fmla="*/ 769196 h 946593"/>
              <a:gd name="connsiteX5" fmla="*/ 5072287 w 5796315"/>
              <a:gd name="connsiteY5" fmla="*/ 248496 h 946593"/>
              <a:gd name="connsiteX6" fmla="*/ 5796315 w 5796315"/>
              <a:gd name="connsiteY6" fmla="*/ 946593 h 946593"/>
              <a:gd name="connsiteX0" fmla="*/ 0 w 5794696"/>
              <a:gd name="connsiteY0" fmla="*/ 945071 h 946884"/>
              <a:gd name="connsiteX1" fmla="*/ 746318 w 5794696"/>
              <a:gd name="connsiteY1" fmla="*/ 58287 h 946884"/>
              <a:gd name="connsiteX2" fmla="*/ 1578168 w 5794696"/>
              <a:gd name="connsiteY2" fmla="*/ 166237 h 946884"/>
              <a:gd name="connsiteX3" fmla="*/ 2511618 w 5794696"/>
              <a:gd name="connsiteY3" fmla="*/ 826637 h 946884"/>
              <a:gd name="connsiteX4" fmla="*/ 3978468 w 5794696"/>
              <a:gd name="connsiteY4" fmla="*/ 769487 h 946884"/>
              <a:gd name="connsiteX5" fmla="*/ 5070668 w 5794696"/>
              <a:gd name="connsiteY5" fmla="*/ 248787 h 946884"/>
              <a:gd name="connsiteX6" fmla="*/ 5794696 w 5794696"/>
              <a:gd name="connsiteY6" fmla="*/ 946884 h 94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4696" h="946884">
                <a:moveTo>
                  <a:pt x="0" y="945071"/>
                </a:moveTo>
                <a:cubicBezTo>
                  <a:pt x="237596" y="570950"/>
                  <a:pt x="483290" y="188093"/>
                  <a:pt x="746318" y="58287"/>
                </a:cubicBezTo>
                <a:cubicBezTo>
                  <a:pt x="1009346" y="-71519"/>
                  <a:pt x="1283951" y="38179"/>
                  <a:pt x="1578168" y="166237"/>
                </a:cubicBezTo>
                <a:cubicBezTo>
                  <a:pt x="1872385" y="294295"/>
                  <a:pt x="2111568" y="726095"/>
                  <a:pt x="2511618" y="826637"/>
                </a:cubicBezTo>
                <a:cubicBezTo>
                  <a:pt x="2911668" y="927179"/>
                  <a:pt x="3551960" y="865795"/>
                  <a:pt x="3978468" y="769487"/>
                </a:cubicBezTo>
                <a:cubicBezTo>
                  <a:pt x="4404976" y="673179"/>
                  <a:pt x="4767963" y="219221"/>
                  <a:pt x="5070668" y="248787"/>
                </a:cubicBezTo>
                <a:cubicBezTo>
                  <a:pt x="5373373" y="278353"/>
                  <a:pt x="5643857" y="801447"/>
                  <a:pt x="5794696" y="946884"/>
                </a:cubicBezTo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45EA5F-5F82-B130-3469-F93E71A94295}"/>
              </a:ext>
            </a:extLst>
          </p:cNvPr>
          <p:cNvCxnSpPr>
            <a:cxnSpLocks/>
          </p:cNvCxnSpPr>
          <p:nvPr/>
        </p:nvCxnSpPr>
        <p:spPr>
          <a:xfrm>
            <a:off x="449753" y="2262586"/>
            <a:ext cx="0" cy="117112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2BD004-14EF-1787-EA85-C70F76C29450}"/>
              </a:ext>
            </a:extLst>
          </p:cNvPr>
          <p:cNvCxnSpPr>
            <a:cxnSpLocks/>
          </p:cNvCxnSpPr>
          <p:nvPr/>
        </p:nvCxnSpPr>
        <p:spPr>
          <a:xfrm flipH="1">
            <a:off x="449753" y="3433707"/>
            <a:ext cx="414341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18146F-756C-A0E8-8FAF-16B853E1BBCA}"/>
              </a:ext>
            </a:extLst>
          </p:cNvPr>
          <p:cNvSpPr/>
          <p:nvPr/>
        </p:nvSpPr>
        <p:spPr>
          <a:xfrm>
            <a:off x="1295406" y="3817514"/>
            <a:ext cx="3197008" cy="1000461"/>
          </a:xfrm>
          <a:custGeom>
            <a:avLst/>
            <a:gdLst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15000 w 5778500"/>
              <a:gd name="connsiteY6" fmla="*/ 927462 h 959212"/>
              <a:gd name="connsiteX7" fmla="*/ 5715000 w 5778500"/>
              <a:gd name="connsiteY7" fmla="*/ 927462 h 959212"/>
              <a:gd name="connsiteX8" fmla="*/ 5778500 w 5778500"/>
              <a:gd name="connsiteY8" fmla="*/ 959212 h 959212"/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15000 w 5778500"/>
              <a:gd name="connsiteY6" fmla="*/ 927462 h 959212"/>
              <a:gd name="connsiteX7" fmla="*/ 5778500 w 5778500"/>
              <a:gd name="connsiteY7" fmla="*/ 959212 h 959212"/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78500 w 5778500"/>
              <a:gd name="connsiteY6" fmla="*/ 959212 h 959212"/>
              <a:gd name="connsiteX0" fmla="*/ 0 w 5778500"/>
              <a:gd name="connsiteY0" fmla="*/ 933812 h 938472"/>
              <a:gd name="connsiteX1" fmla="*/ 736600 w 5778500"/>
              <a:gd name="connsiteY1" fmla="*/ 57512 h 938472"/>
              <a:gd name="connsiteX2" fmla="*/ 1568450 w 5778500"/>
              <a:gd name="connsiteY2" fmla="*/ 165462 h 938472"/>
              <a:gd name="connsiteX3" fmla="*/ 2501900 w 5778500"/>
              <a:gd name="connsiteY3" fmla="*/ 825862 h 938472"/>
              <a:gd name="connsiteX4" fmla="*/ 3968750 w 5778500"/>
              <a:gd name="connsiteY4" fmla="*/ 768712 h 938472"/>
              <a:gd name="connsiteX5" fmla="*/ 5060950 w 5778500"/>
              <a:gd name="connsiteY5" fmla="*/ 248012 h 938472"/>
              <a:gd name="connsiteX6" fmla="*/ 5778500 w 5778500"/>
              <a:gd name="connsiteY6" fmla="*/ 938472 h 938472"/>
              <a:gd name="connsiteX0" fmla="*/ 0 w 5770485"/>
              <a:gd name="connsiteY0" fmla="*/ 933812 h 943657"/>
              <a:gd name="connsiteX1" fmla="*/ 736600 w 5770485"/>
              <a:gd name="connsiteY1" fmla="*/ 57512 h 943657"/>
              <a:gd name="connsiteX2" fmla="*/ 1568450 w 5770485"/>
              <a:gd name="connsiteY2" fmla="*/ 165462 h 943657"/>
              <a:gd name="connsiteX3" fmla="*/ 2501900 w 5770485"/>
              <a:gd name="connsiteY3" fmla="*/ 825862 h 943657"/>
              <a:gd name="connsiteX4" fmla="*/ 3968750 w 5770485"/>
              <a:gd name="connsiteY4" fmla="*/ 768712 h 943657"/>
              <a:gd name="connsiteX5" fmla="*/ 5060950 w 5770485"/>
              <a:gd name="connsiteY5" fmla="*/ 248012 h 943657"/>
              <a:gd name="connsiteX6" fmla="*/ 5770485 w 5770485"/>
              <a:gd name="connsiteY6" fmla="*/ 943657 h 943657"/>
              <a:gd name="connsiteX0" fmla="*/ 0 w 5772488"/>
              <a:gd name="connsiteY0" fmla="*/ 933812 h 944954"/>
              <a:gd name="connsiteX1" fmla="*/ 736600 w 5772488"/>
              <a:gd name="connsiteY1" fmla="*/ 57512 h 944954"/>
              <a:gd name="connsiteX2" fmla="*/ 1568450 w 5772488"/>
              <a:gd name="connsiteY2" fmla="*/ 165462 h 944954"/>
              <a:gd name="connsiteX3" fmla="*/ 2501900 w 5772488"/>
              <a:gd name="connsiteY3" fmla="*/ 825862 h 944954"/>
              <a:gd name="connsiteX4" fmla="*/ 3968750 w 5772488"/>
              <a:gd name="connsiteY4" fmla="*/ 768712 h 944954"/>
              <a:gd name="connsiteX5" fmla="*/ 5060950 w 5772488"/>
              <a:gd name="connsiteY5" fmla="*/ 248012 h 944954"/>
              <a:gd name="connsiteX6" fmla="*/ 5772488 w 5772488"/>
              <a:gd name="connsiteY6" fmla="*/ 944954 h 944954"/>
              <a:gd name="connsiteX0" fmla="*/ 0 w 5736030"/>
              <a:gd name="connsiteY0" fmla="*/ 933812 h 933812"/>
              <a:gd name="connsiteX1" fmla="*/ 736600 w 5736030"/>
              <a:gd name="connsiteY1" fmla="*/ 57512 h 933812"/>
              <a:gd name="connsiteX2" fmla="*/ 1568450 w 5736030"/>
              <a:gd name="connsiteY2" fmla="*/ 165462 h 933812"/>
              <a:gd name="connsiteX3" fmla="*/ 2501900 w 5736030"/>
              <a:gd name="connsiteY3" fmla="*/ 825862 h 933812"/>
              <a:gd name="connsiteX4" fmla="*/ 3968750 w 5736030"/>
              <a:gd name="connsiteY4" fmla="*/ 768712 h 933812"/>
              <a:gd name="connsiteX5" fmla="*/ 5060950 w 5736030"/>
              <a:gd name="connsiteY5" fmla="*/ 248012 h 933812"/>
              <a:gd name="connsiteX6" fmla="*/ 5736030 w 5736030"/>
              <a:gd name="connsiteY6" fmla="*/ 916505 h 93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6030" h="933812">
                <a:moveTo>
                  <a:pt x="0" y="933812"/>
                </a:moveTo>
                <a:cubicBezTo>
                  <a:pt x="237596" y="559691"/>
                  <a:pt x="475192" y="185570"/>
                  <a:pt x="736600" y="57512"/>
                </a:cubicBezTo>
                <a:cubicBezTo>
                  <a:pt x="998008" y="-70546"/>
                  <a:pt x="1274233" y="37404"/>
                  <a:pt x="1568450" y="165462"/>
                </a:cubicBezTo>
                <a:cubicBezTo>
                  <a:pt x="1862667" y="293520"/>
                  <a:pt x="2101850" y="725320"/>
                  <a:pt x="2501900" y="825862"/>
                </a:cubicBezTo>
                <a:cubicBezTo>
                  <a:pt x="2901950" y="926404"/>
                  <a:pt x="3542242" y="865020"/>
                  <a:pt x="3968750" y="768712"/>
                </a:cubicBezTo>
                <a:cubicBezTo>
                  <a:pt x="4395258" y="672404"/>
                  <a:pt x="4766403" y="223380"/>
                  <a:pt x="5060950" y="248012"/>
                </a:cubicBezTo>
                <a:cubicBezTo>
                  <a:pt x="5355497" y="272644"/>
                  <a:pt x="5586541" y="768338"/>
                  <a:pt x="5736030" y="916505"/>
                </a:cubicBezTo>
              </a:path>
            </a:pathLst>
          </a:custGeom>
          <a:solidFill>
            <a:srgbClr val="365A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52CD72-C31E-1B03-54BD-473A74EABF23}"/>
              </a:ext>
            </a:extLst>
          </p:cNvPr>
          <p:cNvCxnSpPr>
            <a:cxnSpLocks/>
          </p:cNvCxnSpPr>
          <p:nvPr/>
        </p:nvCxnSpPr>
        <p:spPr>
          <a:xfrm>
            <a:off x="449753" y="3547402"/>
            <a:ext cx="0" cy="125367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1109F0-AFD8-3C79-B7D0-03832FA77BAD}"/>
              </a:ext>
            </a:extLst>
          </p:cNvPr>
          <p:cNvCxnSpPr>
            <a:cxnSpLocks/>
          </p:cNvCxnSpPr>
          <p:nvPr/>
        </p:nvCxnSpPr>
        <p:spPr>
          <a:xfrm flipH="1">
            <a:off x="449753" y="4801073"/>
            <a:ext cx="414341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89322C-335A-FD36-5571-3179739B5390}"/>
              </a:ext>
            </a:extLst>
          </p:cNvPr>
          <p:cNvSpPr txBox="1"/>
          <p:nvPr/>
        </p:nvSpPr>
        <p:spPr>
          <a:xfrm rot="16200000">
            <a:off x="-1056596" y="3367326"/>
            <a:ext cx="261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Theoretical Vocalization Frequency</a:t>
            </a:r>
          </a:p>
        </p:txBody>
      </p:sp>
      <p:pic>
        <p:nvPicPr>
          <p:cNvPr id="30" name="Picture 2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E81E901-DE3A-9469-7B0C-DEC748B0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0" t="50330" r="63984" b="5644"/>
          <a:stretch/>
        </p:blipFill>
        <p:spPr>
          <a:xfrm>
            <a:off x="4568830" y="2616222"/>
            <a:ext cx="2178706" cy="239674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AECFEA-86D2-4417-2C5B-777F16EE23C6}"/>
              </a:ext>
            </a:extLst>
          </p:cNvPr>
          <p:cNvCxnSpPr>
            <a:cxnSpLocks/>
          </p:cNvCxnSpPr>
          <p:nvPr/>
        </p:nvCxnSpPr>
        <p:spPr>
          <a:xfrm>
            <a:off x="450876" y="5945639"/>
            <a:ext cx="0" cy="117112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60D445-EC6E-529C-17C2-AE87831E65F2}"/>
              </a:ext>
            </a:extLst>
          </p:cNvPr>
          <p:cNvCxnSpPr>
            <a:cxnSpLocks/>
          </p:cNvCxnSpPr>
          <p:nvPr/>
        </p:nvCxnSpPr>
        <p:spPr>
          <a:xfrm flipH="1">
            <a:off x="449753" y="7116760"/>
            <a:ext cx="414341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54896E-78F8-4B3A-B8E3-0396911EDC23}"/>
              </a:ext>
            </a:extLst>
          </p:cNvPr>
          <p:cNvSpPr/>
          <p:nvPr/>
        </p:nvSpPr>
        <p:spPr>
          <a:xfrm>
            <a:off x="472777" y="8134608"/>
            <a:ext cx="4041451" cy="369796"/>
          </a:xfrm>
          <a:custGeom>
            <a:avLst/>
            <a:gdLst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15000 w 5778500"/>
              <a:gd name="connsiteY6" fmla="*/ 927462 h 959212"/>
              <a:gd name="connsiteX7" fmla="*/ 5715000 w 5778500"/>
              <a:gd name="connsiteY7" fmla="*/ 927462 h 959212"/>
              <a:gd name="connsiteX8" fmla="*/ 5778500 w 5778500"/>
              <a:gd name="connsiteY8" fmla="*/ 959212 h 959212"/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15000 w 5778500"/>
              <a:gd name="connsiteY6" fmla="*/ 927462 h 959212"/>
              <a:gd name="connsiteX7" fmla="*/ 5778500 w 5778500"/>
              <a:gd name="connsiteY7" fmla="*/ 959212 h 959212"/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78500 w 5778500"/>
              <a:gd name="connsiteY6" fmla="*/ 959212 h 959212"/>
              <a:gd name="connsiteX0" fmla="*/ 0 w 5778500"/>
              <a:gd name="connsiteY0" fmla="*/ 933812 h 938472"/>
              <a:gd name="connsiteX1" fmla="*/ 736600 w 5778500"/>
              <a:gd name="connsiteY1" fmla="*/ 57512 h 938472"/>
              <a:gd name="connsiteX2" fmla="*/ 1568450 w 5778500"/>
              <a:gd name="connsiteY2" fmla="*/ 165462 h 938472"/>
              <a:gd name="connsiteX3" fmla="*/ 2501900 w 5778500"/>
              <a:gd name="connsiteY3" fmla="*/ 825862 h 938472"/>
              <a:gd name="connsiteX4" fmla="*/ 3968750 w 5778500"/>
              <a:gd name="connsiteY4" fmla="*/ 768712 h 938472"/>
              <a:gd name="connsiteX5" fmla="*/ 5060950 w 5778500"/>
              <a:gd name="connsiteY5" fmla="*/ 248012 h 938472"/>
              <a:gd name="connsiteX6" fmla="*/ 5778500 w 5778500"/>
              <a:gd name="connsiteY6" fmla="*/ 938472 h 938472"/>
              <a:gd name="connsiteX0" fmla="*/ 0 w 5770485"/>
              <a:gd name="connsiteY0" fmla="*/ 933812 h 943657"/>
              <a:gd name="connsiteX1" fmla="*/ 736600 w 5770485"/>
              <a:gd name="connsiteY1" fmla="*/ 57512 h 943657"/>
              <a:gd name="connsiteX2" fmla="*/ 1568450 w 5770485"/>
              <a:gd name="connsiteY2" fmla="*/ 165462 h 943657"/>
              <a:gd name="connsiteX3" fmla="*/ 2501900 w 5770485"/>
              <a:gd name="connsiteY3" fmla="*/ 825862 h 943657"/>
              <a:gd name="connsiteX4" fmla="*/ 3968750 w 5770485"/>
              <a:gd name="connsiteY4" fmla="*/ 768712 h 943657"/>
              <a:gd name="connsiteX5" fmla="*/ 5060950 w 5770485"/>
              <a:gd name="connsiteY5" fmla="*/ 248012 h 943657"/>
              <a:gd name="connsiteX6" fmla="*/ 5770485 w 5770485"/>
              <a:gd name="connsiteY6" fmla="*/ 943657 h 943657"/>
              <a:gd name="connsiteX0" fmla="*/ 0 w 5772488"/>
              <a:gd name="connsiteY0" fmla="*/ 933812 h 944954"/>
              <a:gd name="connsiteX1" fmla="*/ 736600 w 5772488"/>
              <a:gd name="connsiteY1" fmla="*/ 57512 h 944954"/>
              <a:gd name="connsiteX2" fmla="*/ 1568450 w 5772488"/>
              <a:gd name="connsiteY2" fmla="*/ 165462 h 944954"/>
              <a:gd name="connsiteX3" fmla="*/ 2501900 w 5772488"/>
              <a:gd name="connsiteY3" fmla="*/ 825862 h 944954"/>
              <a:gd name="connsiteX4" fmla="*/ 3968750 w 5772488"/>
              <a:gd name="connsiteY4" fmla="*/ 768712 h 944954"/>
              <a:gd name="connsiteX5" fmla="*/ 5060950 w 5772488"/>
              <a:gd name="connsiteY5" fmla="*/ 248012 h 944954"/>
              <a:gd name="connsiteX6" fmla="*/ 5772488 w 5772488"/>
              <a:gd name="connsiteY6" fmla="*/ 944954 h 94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72488" h="944954">
                <a:moveTo>
                  <a:pt x="0" y="933812"/>
                </a:moveTo>
                <a:cubicBezTo>
                  <a:pt x="237596" y="559691"/>
                  <a:pt x="475192" y="185570"/>
                  <a:pt x="736600" y="57512"/>
                </a:cubicBezTo>
                <a:cubicBezTo>
                  <a:pt x="998008" y="-70546"/>
                  <a:pt x="1274233" y="37404"/>
                  <a:pt x="1568450" y="165462"/>
                </a:cubicBezTo>
                <a:cubicBezTo>
                  <a:pt x="1862667" y="293520"/>
                  <a:pt x="2101850" y="725320"/>
                  <a:pt x="2501900" y="825862"/>
                </a:cubicBezTo>
                <a:cubicBezTo>
                  <a:pt x="2901950" y="926404"/>
                  <a:pt x="3542242" y="865020"/>
                  <a:pt x="3968750" y="768712"/>
                </a:cubicBezTo>
                <a:cubicBezTo>
                  <a:pt x="4395258" y="672404"/>
                  <a:pt x="4760327" y="218638"/>
                  <a:pt x="5060950" y="248012"/>
                </a:cubicBezTo>
                <a:cubicBezTo>
                  <a:pt x="5361573" y="277386"/>
                  <a:pt x="5622999" y="796787"/>
                  <a:pt x="5772488" y="944954"/>
                </a:cubicBezTo>
              </a:path>
            </a:pathLst>
          </a:custGeom>
          <a:solidFill>
            <a:srgbClr val="365A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B0A7C9-0D8D-4E98-D28F-BA636BA7191F}"/>
              </a:ext>
            </a:extLst>
          </p:cNvPr>
          <p:cNvCxnSpPr>
            <a:cxnSpLocks/>
          </p:cNvCxnSpPr>
          <p:nvPr/>
        </p:nvCxnSpPr>
        <p:spPr>
          <a:xfrm>
            <a:off x="454633" y="7230455"/>
            <a:ext cx="0" cy="1253671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10796D-1399-E95F-189D-1693665B50FB}"/>
              </a:ext>
            </a:extLst>
          </p:cNvPr>
          <p:cNvCxnSpPr>
            <a:cxnSpLocks/>
          </p:cNvCxnSpPr>
          <p:nvPr/>
        </p:nvCxnSpPr>
        <p:spPr>
          <a:xfrm flipH="1">
            <a:off x="449753" y="8492593"/>
            <a:ext cx="414341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892AC5B-ED67-CE96-5E46-BE249FB60B4E}"/>
              </a:ext>
            </a:extLst>
          </p:cNvPr>
          <p:cNvSpPr txBox="1"/>
          <p:nvPr/>
        </p:nvSpPr>
        <p:spPr>
          <a:xfrm rot="16200000">
            <a:off x="-1056595" y="7091956"/>
            <a:ext cx="261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Theoretical Vocalization Frequency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C3B745-E965-E960-0B57-28CAB1316A7D}"/>
              </a:ext>
            </a:extLst>
          </p:cNvPr>
          <p:cNvSpPr txBox="1"/>
          <p:nvPr/>
        </p:nvSpPr>
        <p:spPr>
          <a:xfrm>
            <a:off x="1504258" y="8519559"/>
            <a:ext cx="261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Summer Breeding Season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053F9E-6388-772D-37D1-C9DBF337734C}"/>
              </a:ext>
            </a:extLst>
          </p:cNvPr>
          <p:cNvCxnSpPr/>
          <p:nvPr/>
        </p:nvCxnSpPr>
        <p:spPr>
          <a:xfrm>
            <a:off x="742935" y="4224219"/>
            <a:ext cx="63526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D80401-EAAA-6289-39BF-8C1F00A40AAF}"/>
              </a:ext>
            </a:extLst>
          </p:cNvPr>
          <p:cNvCxnSpPr>
            <a:cxnSpLocks/>
          </p:cNvCxnSpPr>
          <p:nvPr/>
        </p:nvCxnSpPr>
        <p:spPr>
          <a:xfrm>
            <a:off x="1062228" y="7452763"/>
            <a:ext cx="0" cy="57912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F4C2217-6BBE-8E49-4070-B9D46FB2ED8C}"/>
              </a:ext>
            </a:extLst>
          </p:cNvPr>
          <p:cNvSpPr/>
          <p:nvPr/>
        </p:nvSpPr>
        <p:spPr>
          <a:xfrm>
            <a:off x="2327620" y="2486832"/>
            <a:ext cx="964396" cy="231508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A790789-8BAD-B290-5857-C3B4E757F652}"/>
              </a:ext>
            </a:extLst>
          </p:cNvPr>
          <p:cNvSpPr/>
          <p:nvPr/>
        </p:nvSpPr>
        <p:spPr>
          <a:xfrm>
            <a:off x="449753" y="6271341"/>
            <a:ext cx="4062980" cy="837516"/>
          </a:xfrm>
          <a:custGeom>
            <a:avLst/>
            <a:gdLst>
              <a:gd name="connsiteX0" fmla="*/ 0 w 5778500"/>
              <a:gd name="connsiteY0" fmla="*/ 933812 h 959212"/>
              <a:gd name="connsiteX1" fmla="*/ 736600 w 5778500"/>
              <a:gd name="connsiteY1" fmla="*/ 57512 h 959212"/>
              <a:gd name="connsiteX2" fmla="*/ 1568450 w 5778500"/>
              <a:gd name="connsiteY2" fmla="*/ 165462 h 959212"/>
              <a:gd name="connsiteX3" fmla="*/ 2501900 w 5778500"/>
              <a:gd name="connsiteY3" fmla="*/ 825862 h 959212"/>
              <a:gd name="connsiteX4" fmla="*/ 3968750 w 5778500"/>
              <a:gd name="connsiteY4" fmla="*/ 768712 h 959212"/>
              <a:gd name="connsiteX5" fmla="*/ 5060950 w 5778500"/>
              <a:gd name="connsiteY5" fmla="*/ 248012 h 959212"/>
              <a:gd name="connsiteX6" fmla="*/ 5715000 w 5778500"/>
              <a:gd name="connsiteY6" fmla="*/ 927462 h 959212"/>
              <a:gd name="connsiteX7" fmla="*/ 5715000 w 5778500"/>
              <a:gd name="connsiteY7" fmla="*/ 927462 h 959212"/>
              <a:gd name="connsiteX8" fmla="*/ 5778500 w 5778500"/>
              <a:gd name="connsiteY8" fmla="*/ 959212 h 959212"/>
              <a:gd name="connsiteX0" fmla="*/ 0 w 5729914"/>
              <a:gd name="connsiteY0" fmla="*/ 933812 h 935625"/>
              <a:gd name="connsiteX1" fmla="*/ 736600 w 5729914"/>
              <a:gd name="connsiteY1" fmla="*/ 57512 h 935625"/>
              <a:gd name="connsiteX2" fmla="*/ 1568450 w 5729914"/>
              <a:gd name="connsiteY2" fmla="*/ 165462 h 935625"/>
              <a:gd name="connsiteX3" fmla="*/ 2501900 w 5729914"/>
              <a:gd name="connsiteY3" fmla="*/ 825862 h 935625"/>
              <a:gd name="connsiteX4" fmla="*/ 3968750 w 5729914"/>
              <a:gd name="connsiteY4" fmla="*/ 768712 h 935625"/>
              <a:gd name="connsiteX5" fmla="*/ 5060950 w 5729914"/>
              <a:gd name="connsiteY5" fmla="*/ 248012 h 935625"/>
              <a:gd name="connsiteX6" fmla="*/ 5715000 w 5729914"/>
              <a:gd name="connsiteY6" fmla="*/ 927462 h 935625"/>
              <a:gd name="connsiteX7" fmla="*/ 5715000 w 5729914"/>
              <a:gd name="connsiteY7" fmla="*/ 927462 h 935625"/>
              <a:gd name="connsiteX8" fmla="*/ 5729914 w 5729914"/>
              <a:gd name="connsiteY8" fmla="*/ 935625 h 935625"/>
              <a:gd name="connsiteX0" fmla="*/ 0 w 5833564"/>
              <a:gd name="connsiteY0" fmla="*/ 933812 h 933812"/>
              <a:gd name="connsiteX1" fmla="*/ 736600 w 5833564"/>
              <a:gd name="connsiteY1" fmla="*/ 57512 h 933812"/>
              <a:gd name="connsiteX2" fmla="*/ 1568450 w 5833564"/>
              <a:gd name="connsiteY2" fmla="*/ 165462 h 933812"/>
              <a:gd name="connsiteX3" fmla="*/ 2501900 w 5833564"/>
              <a:gd name="connsiteY3" fmla="*/ 825862 h 933812"/>
              <a:gd name="connsiteX4" fmla="*/ 3968750 w 5833564"/>
              <a:gd name="connsiteY4" fmla="*/ 768712 h 933812"/>
              <a:gd name="connsiteX5" fmla="*/ 5060950 w 5833564"/>
              <a:gd name="connsiteY5" fmla="*/ 248012 h 933812"/>
              <a:gd name="connsiteX6" fmla="*/ 5715000 w 5833564"/>
              <a:gd name="connsiteY6" fmla="*/ 927462 h 933812"/>
              <a:gd name="connsiteX7" fmla="*/ 5715000 w 5833564"/>
              <a:gd name="connsiteY7" fmla="*/ 927462 h 933812"/>
              <a:gd name="connsiteX8" fmla="*/ 5833564 w 5833564"/>
              <a:gd name="connsiteY8" fmla="*/ 807206 h 933812"/>
              <a:gd name="connsiteX0" fmla="*/ 0 w 5784978"/>
              <a:gd name="connsiteY0" fmla="*/ 933812 h 946109"/>
              <a:gd name="connsiteX1" fmla="*/ 736600 w 5784978"/>
              <a:gd name="connsiteY1" fmla="*/ 57512 h 946109"/>
              <a:gd name="connsiteX2" fmla="*/ 1568450 w 5784978"/>
              <a:gd name="connsiteY2" fmla="*/ 165462 h 946109"/>
              <a:gd name="connsiteX3" fmla="*/ 2501900 w 5784978"/>
              <a:gd name="connsiteY3" fmla="*/ 825862 h 946109"/>
              <a:gd name="connsiteX4" fmla="*/ 3968750 w 5784978"/>
              <a:gd name="connsiteY4" fmla="*/ 768712 h 946109"/>
              <a:gd name="connsiteX5" fmla="*/ 5060950 w 5784978"/>
              <a:gd name="connsiteY5" fmla="*/ 248012 h 946109"/>
              <a:gd name="connsiteX6" fmla="*/ 5715000 w 5784978"/>
              <a:gd name="connsiteY6" fmla="*/ 927462 h 946109"/>
              <a:gd name="connsiteX7" fmla="*/ 5715000 w 5784978"/>
              <a:gd name="connsiteY7" fmla="*/ 927462 h 946109"/>
              <a:gd name="connsiteX8" fmla="*/ 5784978 w 5784978"/>
              <a:gd name="connsiteY8" fmla="*/ 946109 h 946109"/>
              <a:gd name="connsiteX0" fmla="*/ 0 w 5784978"/>
              <a:gd name="connsiteY0" fmla="*/ 933812 h 946109"/>
              <a:gd name="connsiteX1" fmla="*/ 736600 w 5784978"/>
              <a:gd name="connsiteY1" fmla="*/ 57512 h 946109"/>
              <a:gd name="connsiteX2" fmla="*/ 1568450 w 5784978"/>
              <a:gd name="connsiteY2" fmla="*/ 165462 h 946109"/>
              <a:gd name="connsiteX3" fmla="*/ 2501900 w 5784978"/>
              <a:gd name="connsiteY3" fmla="*/ 825862 h 946109"/>
              <a:gd name="connsiteX4" fmla="*/ 3968750 w 5784978"/>
              <a:gd name="connsiteY4" fmla="*/ 768712 h 946109"/>
              <a:gd name="connsiteX5" fmla="*/ 5060950 w 5784978"/>
              <a:gd name="connsiteY5" fmla="*/ 248012 h 946109"/>
              <a:gd name="connsiteX6" fmla="*/ 5715000 w 5784978"/>
              <a:gd name="connsiteY6" fmla="*/ 927462 h 946109"/>
              <a:gd name="connsiteX7" fmla="*/ 5784978 w 5784978"/>
              <a:gd name="connsiteY7" fmla="*/ 946109 h 946109"/>
              <a:gd name="connsiteX0" fmla="*/ 0 w 5784978"/>
              <a:gd name="connsiteY0" fmla="*/ 933812 h 946109"/>
              <a:gd name="connsiteX1" fmla="*/ 736600 w 5784978"/>
              <a:gd name="connsiteY1" fmla="*/ 57512 h 946109"/>
              <a:gd name="connsiteX2" fmla="*/ 1568450 w 5784978"/>
              <a:gd name="connsiteY2" fmla="*/ 165462 h 946109"/>
              <a:gd name="connsiteX3" fmla="*/ 2501900 w 5784978"/>
              <a:gd name="connsiteY3" fmla="*/ 825862 h 946109"/>
              <a:gd name="connsiteX4" fmla="*/ 3968750 w 5784978"/>
              <a:gd name="connsiteY4" fmla="*/ 768712 h 946109"/>
              <a:gd name="connsiteX5" fmla="*/ 5060950 w 5784978"/>
              <a:gd name="connsiteY5" fmla="*/ 248012 h 946109"/>
              <a:gd name="connsiteX6" fmla="*/ 5784978 w 5784978"/>
              <a:gd name="connsiteY6" fmla="*/ 946109 h 946109"/>
              <a:gd name="connsiteX0" fmla="*/ 0 w 5796315"/>
              <a:gd name="connsiteY0" fmla="*/ 940849 h 946593"/>
              <a:gd name="connsiteX1" fmla="*/ 747937 w 5796315"/>
              <a:gd name="connsiteY1" fmla="*/ 57996 h 946593"/>
              <a:gd name="connsiteX2" fmla="*/ 1579787 w 5796315"/>
              <a:gd name="connsiteY2" fmla="*/ 165946 h 946593"/>
              <a:gd name="connsiteX3" fmla="*/ 2513237 w 5796315"/>
              <a:gd name="connsiteY3" fmla="*/ 826346 h 946593"/>
              <a:gd name="connsiteX4" fmla="*/ 3980087 w 5796315"/>
              <a:gd name="connsiteY4" fmla="*/ 769196 h 946593"/>
              <a:gd name="connsiteX5" fmla="*/ 5072287 w 5796315"/>
              <a:gd name="connsiteY5" fmla="*/ 248496 h 946593"/>
              <a:gd name="connsiteX6" fmla="*/ 5796315 w 5796315"/>
              <a:gd name="connsiteY6" fmla="*/ 946593 h 946593"/>
              <a:gd name="connsiteX0" fmla="*/ 0 w 5794696"/>
              <a:gd name="connsiteY0" fmla="*/ 945071 h 946884"/>
              <a:gd name="connsiteX1" fmla="*/ 746318 w 5794696"/>
              <a:gd name="connsiteY1" fmla="*/ 58287 h 946884"/>
              <a:gd name="connsiteX2" fmla="*/ 1578168 w 5794696"/>
              <a:gd name="connsiteY2" fmla="*/ 166237 h 946884"/>
              <a:gd name="connsiteX3" fmla="*/ 2511618 w 5794696"/>
              <a:gd name="connsiteY3" fmla="*/ 826637 h 946884"/>
              <a:gd name="connsiteX4" fmla="*/ 3978468 w 5794696"/>
              <a:gd name="connsiteY4" fmla="*/ 769487 h 946884"/>
              <a:gd name="connsiteX5" fmla="*/ 5070668 w 5794696"/>
              <a:gd name="connsiteY5" fmla="*/ 248787 h 946884"/>
              <a:gd name="connsiteX6" fmla="*/ 5794696 w 5794696"/>
              <a:gd name="connsiteY6" fmla="*/ 946884 h 94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4696" h="946884">
                <a:moveTo>
                  <a:pt x="0" y="945071"/>
                </a:moveTo>
                <a:cubicBezTo>
                  <a:pt x="237596" y="570950"/>
                  <a:pt x="483290" y="188093"/>
                  <a:pt x="746318" y="58287"/>
                </a:cubicBezTo>
                <a:cubicBezTo>
                  <a:pt x="1009346" y="-71519"/>
                  <a:pt x="1283951" y="38179"/>
                  <a:pt x="1578168" y="166237"/>
                </a:cubicBezTo>
                <a:cubicBezTo>
                  <a:pt x="1872385" y="294295"/>
                  <a:pt x="2111568" y="726095"/>
                  <a:pt x="2511618" y="826637"/>
                </a:cubicBezTo>
                <a:cubicBezTo>
                  <a:pt x="2911668" y="927179"/>
                  <a:pt x="3551960" y="865795"/>
                  <a:pt x="3978468" y="769487"/>
                </a:cubicBezTo>
                <a:cubicBezTo>
                  <a:pt x="4404976" y="673179"/>
                  <a:pt x="4767963" y="219221"/>
                  <a:pt x="5070668" y="248787"/>
                </a:cubicBezTo>
                <a:cubicBezTo>
                  <a:pt x="5373373" y="278353"/>
                  <a:pt x="5643857" y="801447"/>
                  <a:pt x="5794696" y="946884"/>
                </a:cubicBezTo>
              </a:path>
            </a:pathLst>
          </a:cu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27665E-C132-351C-3E73-D08E761E6108}"/>
              </a:ext>
            </a:extLst>
          </p:cNvPr>
          <p:cNvSpPr/>
          <p:nvPr/>
        </p:nvSpPr>
        <p:spPr>
          <a:xfrm>
            <a:off x="2327620" y="6177506"/>
            <a:ext cx="964396" cy="231508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E2ECFF1-09D4-EB46-94DC-B69A7C59C934}"/>
              </a:ext>
            </a:extLst>
          </p:cNvPr>
          <p:cNvSpPr txBox="1"/>
          <p:nvPr/>
        </p:nvSpPr>
        <p:spPr>
          <a:xfrm>
            <a:off x="1504258" y="4828547"/>
            <a:ext cx="261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Summer Breeding Season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B2A6724-F47F-D784-09E6-D769A227D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1" r="10889"/>
          <a:stretch/>
        </p:blipFill>
        <p:spPr>
          <a:xfrm>
            <a:off x="890198" y="5320765"/>
            <a:ext cx="774603" cy="745986"/>
          </a:xfrm>
          <a:prstGeom prst="ellipse">
            <a:avLst/>
          </a:prstGeom>
          <a:ln w="76200">
            <a:solidFill>
              <a:srgbClr val="EEC058"/>
            </a:solidFill>
          </a:ln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4EE6EFF-776D-76CE-A061-5E9965F68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33" t="3994" r="9402"/>
          <a:stretch/>
        </p:blipFill>
        <p:spPr>
          <a:xfrm>
            <a:off x="890198" y="1625390"/>
            <a:ext cx="780268" cy="751442"/>
          </a:xfrm>
          <a:prstGeom prst="ellipse">
            <a:avLst/>
          </a:prstGeom>
          <a:ln w="76200">
            <a:solidFill>
              <a:srgbClr val="CC79A7"/>
            </a:solidFill>
          </a:ln>
        </p:spPr>
      </p:pic>
      <p:sp>
        <p:nvSpPr>
          <p:cNvPr id="109" name="Arrow: U-Turn 108">
            <a:extLst>
              <a:ext uri="{FF2B5EF4-FFF2-40B4-BE49-F238E27FC236}">
                <a16:creationId xmlns:a16="http://schemas.microsoft.com/office/drawing/2014/main" id="{B2059115-18AB-E02F-5071-820C9093BB35}"/>
              </a:ext>
            </a:extLst>
          </p:cNvPr>
          <p:cNvSpPr/>
          <p:nvPr/>
        </p:nvSpPr>
        <p:spPr>
          <a:xfrm flipH="1">
            <a:off x="2749996" y="2206519"/>
            <a:ext cx="3101812" cy="1043308"/>
          </a:xfrm>
          <a:prstGeom prst="uturnArrow">
            <a:avLst>
              <a:gd name="adj1" fmla="val 3174"/>
              <a:gd name="adj2" fmla="val 4971"/>
              <a:gd name="adj3" fmla="val 6910"/>
              <a:gd name="adj4" fmla="val 11258"/>
              <a:gd name="adj5" fmla="val 212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0" name="Arrow: U-Turn 109">
            <a:extLst>
              <a:ext uri="{FF2B5EF4-FFF2-40B4-BE49-F238E27FC236}">
                <a16:creationId xmlns:a16="http://schemas.microsoft.com/office/drawing/2014/main" id="{DF2A3B74-88C0-9E2C-943F-A0B92A6979C6}"/>
              </a:ext>
            </a:extLst>
          </p:cNvPr>
          <p:cNvSpPr/>
          <p:nvPr/>
        </p:nvSpPr>
        <p:spPr>
          <a:xfrm flipH="1">
            <a:off x="2749996" y="5874034"/>
            <a:ext cx="3101812" cy="1043308"/>
          </a:xfrm>
          <a:prstGeom prst="uturnArrow">
            <a:avLst>
              <a:gd name="adj1" fmla="val 3174"/>
              <a:gd name="adj2" fmla="val 4971"/>
              <a:gd name="adj3" fmla="val 6910"/>
              <a:gd name="adj4" fmla="val 11258"/>
              <a:gd name="adj5" fmla="val 2123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D2C477A-6BA0-EEF2-F6AF-BCCFCCAC7ACF}"/>
              </a:ext>
            </a:extLst>
          </p:cNvPr>
          <p:cNvSpPr txBox="1"/>
          <p:nvPr/>
        </p:nvSpPr>
        <p:spPr>
          <a:xfrm>
            <a:off x="1921225" y="5338729"/>
            <a:ext cx="310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Semipalmated Plover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374129C-9ACC-BD1E-7CD0-E1B09D5FC5B4}"/>
              </a:ext>
            </a:extLst>
          </p:cNvPr>
          <p:cNvSpPr txBox="1"/>
          <p:nvPr/>
        </p:nvSpPr>
        <p:spPr>
          <a:xfrm>
            <a:off x="1921224" y="1645479"/>
            <a:ext cx="310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Lapland Longspur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5C2381A-920C-3BCA-EBC4-FB8794D6DFB2}"/>
              </a:ext>
            </a:extLst>
          </p:cNvPr>
          <p:cNvSpPr txBox="1"/>
          <p:nvPr/>
        </p:nvSpPr>
        <p:spPr>
          <a:xfrm>
            <a:off x="163491" y="1665476"/>
            <a:ext cx="532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5D07EE-E696-0783-A785-5C4DBDF2CA09}"/>
              </a:ext>
            </a:extLst>
          </p:cNvPr>
          <p:cNvSpPr txBox="1"/>
          <p:nvPr/>
        </p:nvSpPr>
        <p:spPr>
          <a:xfrm>
            <a:off x="163491" y="5371027"/>
            <a:ext cx="532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56746AE-1F6C-3D5D-72DE-A600FFC5A9BC}"/>
              </a:ext>
            </a:extLst>
          </p:cNvPr>
          <p:cNvGrpSpPr/>
          <p:nvPr/>
        </p:nvGrpSpPr>
        <p:grpSpPr>
          <a:xfrm>
            <a:off x="3561029" y="8627223"/>
            <a:ext cx="3101812" cy="469815"/>
            <a:chOff x="-490378" y="8699510"/>
            <a:chExt cx="3182778" cy="48207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607FDFE-7A4F-54D3-9E18-6BA639D43204}"/>
                </a:ext>
              </a:extLst>
            </p:cNvPr>
            <p:cNvSpPr/>
            <p:nvPr/>
          </p:nvSpPr>
          <p:spPr>
            <a:xfrm>
              <a:off x="1288934" y="8796742"/>
              <a:ext cx="154104" cy="154104"/>
            </a:xfrm>
            <a:prstGeom prst="rect">
              <a:avLst/>
            </a:prstGeom>
            <a:solidFill>
              <a:srgbClr val="EE75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4A85295-657C-5598-CA71-A091153C63CC}"/>
                </a:ext>
              </a:extLst>
            </p:cNvPr>
            <p:cNvSpPr/>
            <p:nvPr/>
          </p:nvSpPr>
          <p:spPr>
            <a:xfrm>
              <a:off x="2025534" y="8796742"/>
              <a:ext cx="154104" cy="154104"/>
            </a:xfrm>
            <a:prstGeom prst="rect">
              <a:avLst/>
            </a:prstGeom>
            <a:solidFill>
              <a:srgbClr val="7DA3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118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B1A82808-726D-A11F-2F8F-8E6D7C3A3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4048" r="68561"/>
            <a:stretch/>
          </p:blipFill>
          <p:spPr>
            <a:xfrm>
              <a:off x="-490378" y="8699510"/>
              <a:ext cx="3182778" cy="482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95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F2A53-A947-BFA2-DC2D-AEF232EB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C3476-FDB9-8C32-A705-C3D22728DC89}"/>
              </a:ext>
            </a:extLst>
          </p:cNvPr>
          <p:cNvSpPr txBox="1"/>
          <p:nvPr/>
        </p:nvSpPr>
        <p:spPr>
          <a:xfrm>
            <a:off x="0" y="0"/>
            <a:ext cx="538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X6: Variables</a:t>
            </a:r>
          </a:p>
          <a:p>
            <a:r>
              <a:rPr lang="en-CA" dirty="0"/>
              <a:t>Regression plots for each of the variables over time</a:t>
            </a:r>
          </a:p>
        </p:txBody>
      </p:sp>
    </p:spTree>
    <p:extLst>
      <p:ext uri="{BB962C8B-B14F-4D97-AF65-F5344CB8AC3E}">
        <p14:creationId xmlns:p14="http://schemas.microsoft.com/office/powerpoint/2010/main" val="328692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F378-D73F-1D74-6269-5D2FBC92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6614A20-4090-5F31-E306-823D50DD16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86" b="18847"/>
          <a:stretch/>
        </p:blipFill>
        <p:spPr>
          <a:xfrm>
            <a:off x="-140550" y="-72232"/>
            <a:ext cx="7139100" cy="33697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B5B242E-0A39-2574-5F25-A7CAE44A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2" t="9322" r="1852" b="17702"/>
          <a:stretch/>
        </p:blipFill>
        <p:spPr>
          <a:xfrm>
            <a:off x="0" y="3311649"/>
            <a:ext cx="6884364" cy="32370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line of dots with red and blue dots&#10;&#10;AI-generated content may be incorrect.">
            <a:extLst>
              <a:ext uri="{FF2B5EF4-FFF2-40B4-BE49-F238E27FC236}">
                <a16:creationId xmlns:a16="http://schemas.microsoft.com/office/drawing/2014/main" id="{F8BAB219-CFE5-1CC2-AA9B-92541D580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4" y="6603167"/>
            <a:ext cx="4132944" cy="2511805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B2258A86-8FEA-29BA-2B0E-6E16E3E01E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599" y="4419599"/>
            <a:ext cx="5083629" cy="508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8" descr="A green and white pipe in the ground&#10;&#10;AI-generated content may be incorrect.">
            <a:extLst>
              <a:ext uri="{FF2B5EF4-FFF2-40B4-BE49-F238E27FC236}">
                <a16:creationId xmlns:a16="http://schemas.microsoft.com/office/drawing/2014/main" id="{7513F100-53ED-880F-763D-223FC0E074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36" t="25776" r="15989" b="19799"/>
          <a:stretch/>
        </p:blipFill>
        <p:spPr>
          <a:xfrm>
            <a:off x="4332050" y="6733852"/>
            <a:ext cx="2330007" cy="2224971"/>
          </a:xfrm>
          <a:prstGeom prst="ellipse">
            <a:avLst/>
          </a:prstGeom>
          <a:ln w="19050">
            <a:solidFill>
              <a:srgbClr val="535451"/>
            </a:solidFill>
          </a:ln>
        </p:spPr>
      </p:pic>
    </p:spTree>
    <p:extLst>
      <p:ext uri="{BB962C8B-B14F-4D97-AF65-F5344CB8AC3E}">
        <p14:creationId xmlns:p14="http://schemas.microsoft.com/office/powerpoint/2010/main" val="299966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1D28A-76C1-097A-E8DC-F0442A0C1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821A8-CC3E-6F86-CF9E-8C76DF64107E}"/>
              </a:ext>
            </a:extLst>
          </p:cNvPr>
          <p:cNvSpPr txBox="1"/>
          <p:nvPr/>
        </p:nvSpPr>
        <p:spPr>
          <a:xfrm>
            <a:off x="213442" y="56454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X7: Coastline Lengths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81AFF4-8484-9F72-CDEF-E9137E241535}"/>
              </a:ext>
            </a:extLst>
          </p:cNvPr>
          <p:cNvGrpSpPr/>
          <p:nvPr/>
        </p:nvGrpSpPr>
        <p:grpSpPr>
          <a:xfrm>
            <a:off x="106721" y="1030514"/>
            <a:ext cx="6644558" cy="8057032"/>
            <a:chOff x="213442" y="500514"/>
            <a:chExt cx="6431116" cy="7865626"/>
          </a:xfrm>
        </p:grpSpPr>
        <p:pic>
          <p:nvPicPr>
            <p:cNvPr id="4" name="Picture 3" descr="A map of a sea&#10;&#10;AI-generated content may be incorrect.">
              <a:extLst>
                <a:ext uri="{FF2B5EF4-FFF2-40B4-BE49-F238E27FC236}">
                  <a16:creationId xmlns:a16="http://schemas.microsoft.com/office/drawing/2014/main" id="{A9968F0C-1C8A-8A4F-D38E-F909955D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43" t="507" b="13474"/>
            <a:stretch/>
          </p:blipFill>
          <p:spPr>
            <a:xfrm>
              <a:off x="213442" y="500514"/>
              <a:ext cx="6431116" cy="78656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678B7A-7C0E-FD64-06EE-A62F750B4510}"/>
                </a:ext>
              </a:extLst>
            </p:cNvPr>
            <p:cNvSpPr txBox="1"/>
            <p:nvPr/>
          </p:nvSpPr>
          <p:spPr>
            <a:xfrm>
              <a:off x="4061860" y="3389691"/>
              <a:ext cx="24151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Coastline near </a:t>
              </a:r>
              <a:br>
                <a:rPr lang="en-CA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Breeding Bird Survey</a:t>
              </a:r>
            </a:p>
            <a:p>
              <a:pPr algn="r"/>
              <a:r>
                <a:rPr lang="en-CA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~4400 metres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2428F-7567-B0A2-9FF1-BBF3E2E243FC}"/>
                </a:ext>
              </a:extLst>
            </p:cNvPr>
            <p:cNvSpPr txBox="1"/>
            <p:nvPr/>
          </p:nvSpPr>
          <p:spPr>
            <a:xfrm>
              <a:off x="4061860" y="4431892"/>
              <a:ext cx="24151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Coastline of </a:t>
              </a:r>
              <a:b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Yukon North Slope</a:t>
              </a:r>
            </a:p>
            <a:p>
              <a:pPr algn="r"/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~430000 metres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EAB114-7DAC-3C5D-A81C-4A7B79BF9C0E}"/>
                </a:ext>
              </a:extLst>
            </p:cNvPr>
            <p:cNvCxnSpPr>
              <a:cxnSpLocks/>
            </p:cNvCxnSpPr>
            <p:nvPr/>
          </p:nvCxnSpPr>
          <p:spPr>
            <a:xfrm>
              <a:off x="2174875" y="3132667"/>
              <a:ext cx="831850" cy="24045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A439CA3-8981-0801-210B-FE1868D73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4988" y="3132667"/>
              <a:ext cx="1322387" cy="24045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403C18-45A3-AF92-224B-E29D7B911138}"/>
                </a:ext>
              </a:extLst>
            </p:cNvPr>
            <p:cNvSpPr/>
            <p:nvPr/>
          </p:nvSpPr>
          <p:spPr>
            <a:xfrm>
              <a:off x="2174875" y="1763183"/>
              <a:ext cx="2222500" cy="13694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0233E1-2E19-0CA9-3600-B30A47307E32}"/>
                </a:ext>
              </a:extLst>
            </p:cNvPr>
            <p:cNvSpPr/>
            <p:nvPr/>
          </p:nvSpPr>
          <p:spPr>
            <a:xfrm>
              <a:off x="3006725" y="5530850"/>
              <a:ext cx="68263" cy="460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DAA8A8-2B92-FF96-D932-11C9A29A6C09}"/>
                </a:ext>
              </a:extLst>
            </p:cNvPr>
            <p:cNvSpPr txBox="1"/>
            <p:nvPr/>
          </p:nvSpPr>
          <p:spPr>
            <a:xfrm>
              <a:off x="594519" y="5826618"/>
              <a:ext cx="3160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97x longer </a:t>
              </a:r>
              <a:b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CA" sz="2400" dirty="0">
                  <a:latin typeface="Arial" panose="020B0604020202020204" pitchFamily="34" charset="0"/>
                  <a:cs typeface="Arial" panose="020B0604020202020204" pitchFamily="34" charset="0"/>
                </a:rPr>
                <a:t>than survey 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145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8905</TotalTime>
  <Words>502</Words>
  <Application>Microsoft Office PowerPoint</Application>
  <PresentationFormat>Letter Paper (8.5x11 in)</PresentationFormat>
  <Paragraphs>114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Aptos Narrow</vt:lpstr>
      <vt:lpstr>Arial</vt:lpstr>
      <vt:lpstr>Bahnschrift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Elias Bowman</dc:creator>
  <cp:lastModifiedBy>Elias Bowman</cp:lastModifiedBy>
  <cp:revision>12</cp:revision>
  <cp:lastPrinted>2025-04-09T21:46:10Z</cp:lastPrinted>
  <dcterms:created xsi:type="dcterms:W3CDTF">2025-04-09T00:19:58Z</dcterms:created>
  <dcterms:modified xsi:type="dcterms:W3CDTF">2025-04-18T05:21:07Z</dcterms:modified>
</cp:coreProperties>
</file>